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notesMasterIdLst>
    <p:notesMasterId r:id="rId18"/>
  </p:notesMasterIdLst>
  <p:handoutMasterIdLst>
    <p:handoutMasterId r:id="rId19"/>
  </p:handoutMasterIdLst>
  <p:sldIdLst>
    <p:sldId id="898" r:id="rId2"/>
    <p:sldId id="885" r:id="rId3"/>
    <p:sldId id="798" r:id="rId4"/>
    <p:sldId id="800" r:id="rId5"/>
    <p:sldId id="894" r:id="rId6"/>
    <p:sldId id="900" r:id="rId7"/>
    <p:sldId id="907" r:id="rId8"/>
    <p:sldId id="908" r:id="rId9"/>
    <p:sldId id="909" r:id="rId10"/>
    <p:sldId id="910" r:id="rId11"/>
    <p:sldId id="911" r:id="rId12"/>
    <p:sldId id="912" r:id="rId13"/>
    <p:sldId id="854" r:id="rId14"/>
    <p:sldId id="914" r:id="rId15"/>
    <p:sldId id="862" r:id="rId16"/>
    <p:sldId id="790"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EC782A0-D5D3-480F-8DDF-1BF1EBC68B32}">
          <p14:sldIdLst>
            <p14:sldId id="898"/>
            <p14:sldId id="885"/>
            <p14:sldId id="798"/>
            <p14:sldId id="800"/>
            <p14:sldId id="894"/>
            <p14:sldId id="900"/>
            <p14:sldId id="907"/>
            <p14:sldId id="908"/>
            <p14:sldId id="909"/>
            <p14:sldId id="910"/>
            <p14:sldId id="911"/>
            <p14:sldId id="912"/>
            <p14:sldId id="854"/>
            <p14:sldId id="914"/>
            <p14:sldId id="862"/>
            <p14:sldId id="79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2020" initials="M" lastIdx="1" clrIdx="0">
    <p:extLst>
      <p:ext uri="{19B8F6BF-5375-455C-9EA6-DF929625EA0E}">
        <p15:presenceInfo xmlns:p15="http://schemas.microsoft.com/office/powerpoint/2012/main" userId="cf95f6447e88e0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A8D"/>
    <a:srgbClr val="D1F3E1"/>
    <a:srgbClr val="FFFFFF"/>
    <a:srgbClr val="B9B9B9"/>
    <a:srgbClr val="733DCB"/>
    <a:srgbClr val="3857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10" autoAdjust="0"/>
    <p:restoredTop sz="94862" autoAdjust="0"/>
  </p:normalViewPr>
  <p:slideViewPr>
    <p:cSldViewPr snapToGrid="0">
      <p:cViewPr varScale="1">
        <p:scale>
          <a:sx n="82" d="100"/>
          <a:sy n="82" d="100"/>
        </p:scale>
        <p:origin x="557" y="5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9" d="100"/>
          <a:sy n="69" d="100"/>
        </p:scale>
        <p:origin x="2894"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17D2528-7EA2-A217-EA54-4ADB59ADE3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4CBE5B9-DB80-3D53-8B29-2784AB61B4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22FAFB-FFC8-40DD-B55D-A5338661A10A}" type="datetimeFigureOut">
              <a:rPr lang="zh-CN" altLang="en-US" smtClean="0"/>
              <a:t>2022/12/10</a:t>
            </a:fld>
            <a:endParaRPr lang="zh-CN" altLang="en-US"/>
          </a:p>
        </p:txBody>
      </p:sp>
      <p:sp>
        <p:nvSpPr>
          <p:cNvPr id="4" name="页脚占位符 3">
            <a:extLst>
              <a:ext uri="{FF2B5EF4-FFF2-40B4-BE49-F238E27FC236}">
                <a16:creationId xmlns:a16="http://schemas.microsoft.com/office/drawing/2014/main" id="{F732B2C3-9DE2-E96F-F5BF-52BDB59DAC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23D27448-C71C-40C4-A4A7-B9E2D3C65E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CA1798-FE1A-4281-8AC2-2C540D0D9909}" type="slidenum">
              <a:rPr lang="zh-CN" altLang="en-US" smtClean="0"/>
              <a:t>‹#›</a:t>
            </a:fld>
            <a:endParaRPr lang="zh-CN" altLang="en-US"/>
          </a:p>
        </p:txBody>
      </p:sp>
    </p:spTree>
    <p:extLst>
      <p:ext uri="{BB962C8B-B14F-4D97-AF65-F5344CB8AC3E}">
        <p14:creationId xmlns:p14="http://schemas.microsoft.com/office/powerpoint/2010/main" val="41346433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14EB27-F56E-4B38-A64D-77E916C7E3C2}" type="datetimeFigureOut">
              <a:rPr lang="zh-CN" altLang="en-US" smtClean="0"/>
              <a:t>2022/12/10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F0C2E0-DB0F-47C5-A43C-C8ACA6B3255F}" type="slidenum">
              <a:rPr lang="zh-CN" altLang="en-US" smtClean="0"/>
              <a:t>‹#›</a:t>
            </a:fld>
            <a:endParaRPr lang="zh-CN" altLang="en-US"/>
          </a:p>
        </p:txBody>
      </p:sp>
    </p:spTree>
    <p:extLst>
      <p:ext uri="{BB962C8B-B14F-4D97-AF65-F5344CB8AC3E}">
        <p14:creationId xmlns:p14="http://schemas.microsoft.com/office/powerpoint/2010/main" val="8843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各位老师好！我是</a:t>
            </a:r>
            <a:r>
              <a:rPr lang="en-US" altLang="zh-CN" dirty="0"/>
              <a:t>18</a:t>
            </a:r>
            <a:r>
              <a:rPr lang="zh-CN" altLang="en-US" dirty="0"/>
              <a:t>级微电子的蔡志杰，我的毕业论文题目是复杂约束下的</a:t>
            </a:r>
            <a:r>
              <a:rPr lang="en-US" altLang="zh-CN" dirty="0"/>
              <a:t>ASIC</a:t>
            </a:r>
            <a:r>
              <a:rPr lang="zh-CN" altLang="en-US" dirty="0"/>
              <a:t>布局布线协同优化问题研究</a:t>
            </a:r>
          </a:p>
        </p:txBody>
      </p:sp>
      <p:sp>
        <p:nvSpPr>
          <p:cNvPr id="4" name="灯片编号占位符 3"/>
          <p:cNvSpPr>
            <a:spLocks noGrp="1"/>
          </p:cNvSpPr>
          <p:nvPr>
            <p:ph type="sldNum" sz="quarter" idx="5"/>
          </p:nvPr>
        </p:nvSpPr>
        <p:spPr/>
        <p:txBody>
          <a:bodyPr/>
          <a:lstStyle/>
          <a:p>
            <a:fld id="{F6F0C2E0-DB0F-47C5-A43C-C8ACA6B3255F}" type="slidenum">
              <a:rPr lang="zh-CN" altLang="en-US" smtClean="0"/>
              <a:t>1</a:t>
            </a:fld>
            <a:endParaRPr lang="zh-CN" altLang="en-US"/>
          </a:p>
        </p:txBody>
      </p:sp>
    </p:spTree>
    <p:extLst>
      <p:ext uri="{BB962C8B-B14F-4D97-AF65-F5344CB8AC3E}">
        <p14:creationId xmlns:p14="http://schemas.microsoft.com/office/powerpoint/2010/main" val="708779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首先是拆线重布和布线优化阶段用到的拥塞驱动的拆线重布</a:t>
            </a:r>
            <a:endParaRPr lang="en-US" altLang="zh-CN" dirty="0"/>
          </a:p>
          <a:p>
            <a:r>
              <a:rPr lang="zh-CN" altLang="en-US" dirty="0"/>
              <a:t>这一步骤主要基于</a:t>
            </a:r>
            <a:r>
              <a:rPr lang="en-US" altLang="zh-CN" dirty="0"/>
              <a:t>3D</a:t>
            </a:r>
            <a:r>
              <a:rPr lang="zh-CN" altLang="en-US" dirty="0"/>
              <a:t>迷宫布线算法，采用如下的布线代价函数来考虑布线拥塞，为了加快该阶段布线速度对迷宫布线进行加速，采用基于队列的算法实现和传统的基于优先队列的实现相比有</a:t>
            </a:r>
            <a:r>
              <a:rPr lang="en-US" altLang="zh-CN" dirty="0"/>
              <a:t>12%</a:t>
            </a:r>
            <a:r>
              <a:rPr lang="zh-CN" altLang="en-US" dirty="0"/>
              <a:t>的提速，根据前一次布线结果对搜索范围进行限制。</a:t>
            </a:r>
          </a:p>
        </p:txBody>
      </p:sp>
      <p:sp>
        <p:nvSpPr>
          <p:cNvPr id="4" name="灯片编号占位符 3"/>
          <p:cNvSpPr>
            <a:spLocks noGrp="1"/>
          </p:cNvSpPr>
          <p:nvPr>
            <p:ph type="sldNum" sz="quarter" idx="5"/>
          </p:nvPr>
        </p:nvSpPr>
        <p:spPr/>
        <p:txBody>
          <a:bodyPr/>
          <a:lstStyle/>
          <a:p>
            <a:fld id="{F6F0C2E0-DB0F-47C5-A43C-C8ACA6B3255F}" type="slidenum">
              <a:rPr lang="zh-CN" altLang="en-US" smtClean="0"/>
              <a:t>10</a:t>
            </a:fld>
            <a:endParaRPr lang="zh-CN" altLang="en-US"/>
          </a:p>
        </p:txBody>
      </p:sp>
    </p:spTree>
    <p:extLst>
      <p:ext uri="{BB962C8B-B14F-4D97-AF65-F5344CB8AC3E}">
        <p14:creationId xmlns:p14="http://schemas.microsoft.com/office/powerpoint/2010/main" val="3732351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首先是拆线重布和布线优化阶段用到的拥塞驱动的拆线重布</a:t>
            </a:r>
            <a:endParaRPr lang="en-US" altLang="zh-CN" dirty="0"/>
          </a:p>
          <a:p>
            <a:r>
              <a:rPr lang="zh-CN" altLang="en-US" dirty="0"/>
              <a:t>这一步骤主要基于</a:t>
            </a:r>
            <a:r>
              <a:rPr lang="en-US" altLang="zh-CN" dirty="0"/>
              <a:t>3D</a:t>
            </a:r>
            <a:r>
              <a:rPr lang="zh-CN" altLang="en-US" dirty="0"/>
              <a:t>迷宫布线算法，采用如下的布线代价函数来考虑布线拥塞，为了加快该阶段布线速度对迷宫布线进行加速，采用基于队列的算法实现和传统的基于优先队列的实现相比有</a:t>
            </a:r>
            <a:r>
              <a:rPr lang="en-US" altLang="zh-CN" dirty="0"/>
              <a:t>12%</a:t>
            </a:r>
            <a:r>
              <a:rPr lang="zh-CN" altLang="en-US" dirty="0"/>
              <a:t>的提速，根据前一次布线结果对搜索范围进行限制。</a:t>
            </a:r>
          </a:p>
        </p:txBody>
      </p:sp>
      <p:sp>
        <p:nvSpPr>
          <p:cNvPr id="4" name="灯片编号占位符 3"/>
          <p:cNvSpPr>
            <a:spLocks noGrp="1"/>
          </p:cNvSpPr>
          <p:nvPr>
            <p:ph type="sldNum" sz="quarter" idx="5"/>
          </p:nvPr>
        </p:nvSpPr>
        <p:spPr/>
        <p:txBody>
          <a:bodyPr/>
          <a:lstStyle/>
          <a:p>
            <a:fld id="{F6F0C2E0-DB0F-47C5-A43C-C8ACA6B3255F}" type="slidenum">
              <a:rPr lang="zh-CN" altLang="en-US" smtClean="0"/>
              <a:t>11</a:t>
            </a:fld>
            <a:endParaRPr lang="zh-CN" altLang="en-US"/>
          </a:p>
        </p:txBody>
      </p:sp>
    </p:spTree>
    <p:extLst>
      <p:ext uri="{BB962C8B-B14F-4D97-AF65-F5344CB8AC3E}">
        <p14:creationId xmlns:p14="http://schemas.microsoft.com/office/powerpoint/2010/main" val="215605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首先是拆线重布和布线优化阶段用到的拥塞驱动的拆线重布</a:t>
            </a:r>
            <a:endParaRPr lang="en-US" altLang="zh-CN" dirty="0"/>
          </a:p>
          <a:p>
            <a:r>
              <a:rPr lang="zh-CN" altLang="en-US" dirty="0"/>
              <a:t>这一步骤主要基于</a:t>
            </a:r>
            <a:r>
              <a:rPr lang="en-US" altLang="zh-CN" dirty="0"/>
              <a:t>3D</a:t>
            </a:r>
            <a:r>
              <a:rPr lang="zh-CN" altLang="en-US" dirty="0"/>
              <a:t>迷宫布线算法，采用如下的布线代价函数来考虑布线拥塞，为了加快该阶段布线速度对迷宫布线进行加速，采用基于队列的算法实现和传统的基于优先队列的实现相比有</a:t>
            </a:r>
            <a:r>
              <a:rPr lang="en-US" altLang="zh-CN" dirty="0"/>
              <a:t>12%</a:t>
            </a:r>
            <a:r>
              <a:rPr lang="zh-CN" altLang="en-US" dirty="0"/>
              <a:t>的提速，根据前一次布线结果对搜索范围进行限制。</a:t>
            </a:r>
          </a:p>
        </p:txBody>
      </p:sp>
      <p:sp>
        <p:nvSpPr>
          <p:cNvPr id="4" name="灯片编号占位符 3"/>
          <p:cNvSpPr>
            <a:spLocks noGrp="1"/>
          </p:cNvSpPr>
          <p:nvPr>
            <p:ph type="sldNum" sz="quarter" idx="5"/>
          </p:nvPr>
        </p:nvSpPr>
        <p:spPr/>
        <p:txBody>
          <a:bodyPr/>
          <a:lstStyle/>
          <a:p>
            <a:fld id="{F6F0C2E0-DB0F-47C5-A43C-C8ACA6B3255F}" type="slidenum">
              <a:rPr lang="zh-CN" altLang="en-US" smtClean="0"/>
              <a:t>12</a:t>
            </a:fld>
            <a:endParaRPr lang="zh-CN" altLang="en-US"/>
          </a:p>
        </p:txBody>
      </p:sp>
    </p:spTree>
    <p:extLst>
      <p:ext uri="{BB962C8B-B14F-4D97-AF65-F5344CB8AC3E}">
        <p14:creationId xmlns:p14="http://schemas.microsoft.com/office/powerpoint/2010/main" val="2716927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接下来介绍一下本次毕业设计的实验部分，</a:t>
            </a:r>
          </a:p>
        </p:txBody>
      </p:sp>
      <p:sp>
        <p:nvSpPr>
          <p:cNvPr id="4" name="灯片编号占位符 3"/>
          <p:cNvSpPr>
            <a:spLocks noGrp="1"/>
          </p:cNvSpPr>
          <p:nvPr>
            <p:ph type="sldNum" sz="quarter" idx="10"/>
          </p:nvPr>
        </p:nvSpPr>
        <p:spPr/>
        <p:txBody>
          <a:bodyPr/>
          <a:lstStyle/>
          <a:p>
            <a:fld id="{CE1689F0-D8FB-450F-A36F-553F26501FEE}" type="slidenum">
              <a:rPr lang="zh-CN" altLang="en-US" smtClean="0"/>
              <a:t>13</a:t>
            </a:fld>
            <a:endParaRPr lang="en-US"/>
          </a:p>
        </p:txBody>
      </p:sp>
    </p:spTree>
    <p:extLst>
      <p:ext uri="{BB962C8B-B14F-4D97-AF65-F5344CB8AC3E}">
        <p14:creationId xmlns:p14="http://schemas.microsoft.com/office/powerpoint/2010/main" val="551934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800" dirty="0"/>
              <a:t>当然本文也存在着不少不足的地方，如本文基于的问题模型和实际工业中的相比还是过于简单，之后可以考虑在工业问题中应用本文的算法。</a:t>
            </a:r>
            <a:endParaRPr lang="en-US" altLang="zh-CN" sz="800" dirty="0"/>
          </a:p>
          <a:p>
            <a:r>
              <a:rPr lang="zh-CN" altLang="en-US" sz="800" dirty="0"/>
              <a:t>其次本文的优化目标比较单一，后续可以同时考虑线网的时序等特性，</a:t>
            </a:r>
            <a:endParaRPr lang="en-US" altLang="zh-CN" sz="800" dirty="0"/>
          </a:p>
          <a:p>
            <a:r>
              <a:rPr lang="zh-CN" altLang="en-US" sz="800" dirty="0"/>
              <a:t>最后本文的还有一些部分可以进行并行加速的尝试。</a:t>
            </a:r>
          </a:p>
        </p:txBody>
      </p:sp>
      <p:sp>
        <p:nvSpPr>
          <p:cNvPr id="4" name="灯片编号占位符 3"/>
          <p:cNvSpPr>
            <a:spLocks noGrp="1"/>
          </p:cNvSpPr>
          <p:nvPr>
            <p:ph type="sldNum" sz="quarter" idx="5"/>
          </p:nvPr>
        </p:nvSpPr>
        <p:spPr/>
        <p:txBody>
          <a:bodyPr/>
          <a:lstStyle/>
          <a:p>
            <a:fld id="{F6F0C2E0-DB0F-47C5-A43C-C8ACA6B3255F}" type="slidenum">
              <a:rPr lang="zh-CN" altLang="en-US" smtClean="0"/>
              <a:t>14</a:t>
            </a:fld>
            <a:endParaRPr lang="zh-CN" altLang="en-US"/>
          </a:p>
        </p:txBody>
      </p:sp>
    </p:spTree>
    <p:extLst>
      <p:ext uri="{BB962C8B-B14F-4D97-AF65-F5344CB8AC3E}">
        <p14:creationId xmlns:p14="http://schemas.microsoft.com/office/powerpoint/2010/main" val="1031298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800" dirty="0"/>
              <a:t>当然本文也存在着不少不足的地方，如本文基于的问题模型和实际工业中的相比还是过于简单，之后可以考虑在工业问题中应用本文的算法。</a:t>
            </a:r>
            <a:endParaRPr lang="en-US" altLang="zh-CN" sz="800" dirty="0"/>
          </a:p>
          <a:p>
            <a:r>
              <a:rPr lang="zh-CN" altLang="en-US" sz="800" dirty="0"/>
              <a:t>其次本文的优化目标比较单一，后续可以同时考虑线网的时序等特性，</a:t>
            </a:r>
            <a:endParaRPr lang="en-US" altLang="zh-CN" sz="800" dirty="0"/>
          </a:p>
          <a:p>
            <a:r>
              <a:rPr lang="zh-CN" altLang="en-US" sz="800" dirty="0"/>
              <a:t>最后本文的还有一些部分可以进行并行加速的尝试。</a:t>
            </a:r>
          </a:p>
        </p:txBody>
      </p:sp>
      <p:sp>
        <p:nvSpPr>
          <p:cNvPr id="4" name="灯片编号占位符 3"/>
          <p:cNvSpPr>
            <a:spLocks noGrp="1"/>
          </p:cNvSpPr>
          <p:nvPr>
            <p:ph type="sldNum" sz="quarter" idx="5"/>
          </p:nvPr>
        </p:nvSpPr>
        <p:spPr/>
        <p:txBody>
          <a:bodyPr/>
          <a:lstStyle/>
          <a:p>
            <a:fld id="{F6F0C2E0-DB0F-47C5-A43C-C8ACA6B3255F}" type="slidenum">
              <a:rPr lang="zh-CN" altLang="en-US" smtClean="0"/>
              <a:t>15</a:t>
            </a:fld>
            <a:endParaRPr lang="zh-CN" altLang="en-US"/>
          </a:p>
        </p:txBody>
      </p:sp>
    </p:spTree>
    <p:extLst>
      <p:ext uri="{BB962C8B-B14F-4D97-AF65-F5344CB8AC3E}">
        <p14:creationId xmlns:p14="http://schemas.microsoft.com/office/powerpoint/2010/main" val="565285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F0C2E0-DB0F-47C5-A43C-C8ACA6B3255F}" type="slidenum">
              <a:rPr lang="zh-CN" altLang="en-US" smtClean="0"/>
              <a:t>16</a:t>
            </a:fld>
            <a:endParaRPr lang="zh-CN" altLang="en-US"/>
          </a:p>
        </p:txBody>
      </p:sp>
    </p:spTree>
    <p:extLst>
      <p:ext uri="{BB962C8B-B14F-4D97-AF65-F5344CB8AC3E}">
        <p14:creationId xmlns:p14="http://schemas.microsoft.com/office/powerpoint/2010/main" val="4041927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我的答辩内容主要分为</a:t>
            </a:r>
            <a:r>
              <a:rPr lang="en-US" altLang="zh-CN" dirty="0"/>
              <a:t>5</a:t>
            </a:r>
            <a:r>
              <a:rPr lang="zh-CN" altLang="en-US" dirty="0"/>
              <a:t>块，分别是研究背景，问题描述，算法框架，实验结果和总结展望</a:t>
            </a:r>
          </a:p>
        </p:txBody>
      </p:sp>
      <p:sp>
        <p:nvSpPr>
          <p:cNvPr id="4" name="灯片编号占位符 3"/>
          <p:cNvSpPr>
            <a:spLocks noGrp="1"/>
          </p:cNvSpPr>
          <p:nvPr>
            <p:ph type="sldNum" sz="quarter" idx="5"/>
          </p:nvPr>
        </p:nvSpPr>
        <p:spPr/>
        <p:txBody>
          <a:bodyPr/>
          <a:lstStyle/>
          <a:p>
            <a:fld id="{F6F0C2E0-DB0F-47C5-A43C-C8ACA6B3255F}" type="slidenum">
              <a:rPr lang="zh-CN" altLang="en-US" smtClean="0"/>
              <a:t>2</a:t>
            </a:fld>
            <a:endParaRPr lang="zh-CN" altLang="en-US"/>
          </a:p>
        </p:txBody>
      </p:sp>
    </p:spTree>
    <p:extLst>
      <p:ext uri="{BB962C8B-B14F-4D97-AF65-F5344CB8AC3E}">
        <p14:creationId xmlns:p14="http://schemas.microsoft.com/office/powerpoint/2010/main" val="202928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F0C2E0-DB0F-47C5-A43C-C8ACA6B3255F}" type="slidenum">
              <a:rPr lang="zh-CN" altLang="en-US" smtClean="0"/>
              <a:t>3</a:t>
            </a:fld>
            <a:endParaRPr lang="zh-CN" altLang="en-US"/>
          </a:p>
        </p:txBody>
      </p:sp>
    </p:spTree>
    <p:extLst>
      <p:ext uri="{BB962C8B-B14F-4D97-AF65-F5344CB8AC3E}">
        <p14:creationId xmlns:p14="http://schemas.microsoft.com/office/powerpoint/2010/main" val="3017961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1689F0-D8FB-450F-A36F-553F26501FEE}" type="slidenum">
              <a:rPr lang="zh-CN" altLang="en-US" smtClean="0"/>
              <a:t>4</a:t>
            </a:fld>
            <a:endParaRPr lang="en-US"/>
          </a:p>
        </p:txBody>
      </p:sp>
    </p:spTree>
    <p:extLst>
      <p:ext uri="{BB962C8B-B14F-4D97-AF65-F5344CB8AC3E}">
        <p14:creationId xmlns:p14="http://schemas.microsoft.com/office/powerpoint/2010/main" val="684556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本文提出的布局布线协同优化的算法框架，主要由三部分组成，第一阶段拆线重布，将基于现有的布局结果通过布线拥塞驱动的拆线重布来优化布线结果。接着是单元移动阶段，这一阶段主要由单元位置预测、布线资源更新和重布线三大步骤组成，最后一个阶段则为布线优化，通过交替进行拥塞驱动的拆线重布和基于线网调整的布线优化来进一步优化线长。</a:t>
            </a:r>
            <a:endParaRPr lang="en-US" altLang="zh-CN" dirty="0"/>
          </a:p>
          <a:p>
            <a:r>
              <a:rPr lang="zh-CN" altLang="en-US" dirty="0"/>
              <a:t>接下来介绍各个阶段采用的算法的一些细节</a:t>
            </a:r>
          </a:p>
        </p:txBody>
      </p:sp>
      <p:sp>
        <p:nvSpPr>
          <p:cNvPr id="4" name="灯片编号占位符 3"/>
          <p:cNvSpPr>
            <a:spLocks noGrp="1"/>
          </p:cNvSpPr>
          <p:nvPr>
            <p:ph type="sldNum" sz="quarter" idx="5"/>
          </p:nvPr>
        </p:nvSpPr>
        <p:spPr/>
        <p:txBody>
          <a:bodyPr/>
          <a:lstStyle/>
          <a:p>
            <a:fld id="{F6F0C2E0-DB0F-47C5-A43C-C8ACA6B3255F}" type="slidenum">
              <a:rPr lang="zh-CN" altLang="en-US" smtClean="0"/>
              <a:t>5</a:t>
            </a:fld>
            <a:endParaRPr lang="zh-CN" altLang="en-US"/>
          </a:p>
        </p:txBody>
      </p:sp>
    </p:spTree>
    <p:extLst>
      <p:ext uri="{BB962C8B-B14F-4D97-AF65-F5344CB8AC3E}">
        <p14:creationId xmlns:p14="http://schemas.microsoft.com/office/powerpoint/2010/main" val="2613221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首先是拆线重布和布线优化阶段用到的拥塞驱动的拆线重布</a:t>
            </a:r>
            <a:endParaRPr lang="en-US" altLang="zh-CN" dirty="0"/>
          </a:p>
          <a:p>
            <a:r>
              <a:rPr lang="zh-CN" altLang="en-US" dirty="0"/>
              <a:t>这一步骤主要基于</a:t>
            </a:r>
            <a:r>
              <a:rPr lang="en-US" altLang="zh-CN" dirty="0"/>
              <a:t>3D</a:t>
            </a:r>
            <a:r>
              <a:rPr lang="zh-CN" altLang="en-US" dirty="0"/>
              <a:t>迷宫布线算法，采用如下的布线代价函数来考虑布线拥塞，为了加快该阶段布线速度对迷宫布线进行加速，采用基于队列的算法实现和传统的基于优先队列的实现相比有</a:t>
            </a:r>
            <a:r>
              <a:rPr lang="en-US" altLang="zh-CN" dirty="0"/>
              <a:t>12%</a:t>
            </a:r>
            <a:r>
              <a:rPr lang="zh-CN" altLang="en-US" dirty="0"/>
              <a:t>的提速，根据前一次布线结果对搜索范围进行限制。</a:t>
            </a:r>
          </a:p>
        </p:txBody>
      </p:sp>
      <p:sp>
        <p:nvSpPr>
          <p:cNvPr id="4" name="灯片编号占位符 3"/>
          <p:cNvSpPr>
            <a:spLocks noGrp="1"/>
          </p:cNvSpPr>
          <p:nvPr>
            <p:ph type="sldNum" sz="quarter" idx="5"/>
          </p:nvPr>
        </p:nvSpPr>
        <p:spPr/>
        <p:txBody>
          <a:bodyPr/>
          <a:lstStyle/>
          <a:p>
            <a:fld id="{F6F0C2E0-DB0F-47C5-A43C-C8ACA6B3255F}" type="slidenum">
              <a:rPr lang="zh-CN" altLang="en-US" smtClean="0"/>
              <a:t>6</a:t>
            </a:fld>
            <a:endParaRPr lang="zh-CN" altLang="en-US"/>
          </a:p>
        </p:txBody>
      </p:sp>
    </p:spTree>
    <p:extLst>
      <p:ext uri="{BB962C8B-B14F-4D97-AF65-F5344CB8AC3E}">
        <p14:creationId xmlns:p14="http://schemas.microsoft.com/office/powerpoint/2010/main" val="4071780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首先是拆线重布和布线优化阶段用到的拥塞驱动的拆线重布</a:t>
            </a:r>
            <a:endParaRPr lang="en-US" altLang="zh-CN" dirty="0"/>
          </a:p>
          <a:p>
            <a:r>
              <a:rPr lang="zh-CN" altLang="en-US" dirty="0"/>
              <a:t>这一步骤主要基于</a:t>
            </a:r>
            <a:r>
              <a:rPr lang="en-US" altLang="zh-CN" dirty="0"/>
              <a:t>3D</a:t>
            </a:r>
            <a:r>
              <a:rPr lang="zh-CN" altLang="en-US" dirty="0"/>
              <a:t>迷宫布线算法，采用如下的布线代价函数来考虑布线拥塞，为了加快该阶段布线速度对迷宫布线进行加速，采用基于队列的算法实现和传统的基于优先队列的实现相比有</a:t>
            </a:r>
            <a:r>
              <a:rPr lang="en-US" altLang="zh-CN" dirty="0"/>
              <a:t>12%</a:t>
            </a:r>
            <a:r>
              <a:rPr lang="zh-CN" altLang="en-US" dirty="0"/>
              <a:t>的提速，根据前一次布线结果对搜索范围进行限制。</a:t>
            </a:r>
          </a:p>
        </p:txBody>
      </p:sp>
      <p:sp>
        <p:nvSpPr>
          <p:cNvPr id="4" name="灯片编号占位符 3"/>
          <p:cNvSpPr>
            <a:spLocks noGrp="1"/>
          </p:cNvSpPr>
          <p:nvPr>
            <p:ph type="sldNum" sz="quarter" idx="5"/>
          </p:nvPr>
        </p:nvSpPr>
        <p:spPr/>
        <p:txBody>
          <a:bodyPr/>
          <a:lstStyle/>
          <a:p>
            <a:fld id="{F6F0C2E0-DB0F-47C5-A43C-C8ACA6B3255F}" type="slidenum">
              <a:rPr lang="zh-CN" altLang="en-US" smtClean="0"/>
              <a:t>7</a:t>
            </a:fld>
            <a:endParaRPr lang="zh-CN" altLang="en-US"/>
          </a:p>
        </p:txBody>
      </p:sp>
    </p:spTree>
    <p:extLst>
      <p:ext uri="{BB962C8B-B14F-4D97-AF65-F5344CB8AC3E}">
        <p14:creationId xmlns:p14="http://schemas.microsoft.com/office/powerpoint/2010/main" val="2869636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首先是拆线重布和布线优化阶段用到的拥塞驱动的拆线重布</a:t>
            </a:r>
            <a:endParaRPr lang="en-US" altLang="zh-CN" dirty="0"/>
          </a:p>
          <a:p>
            <a:r>
              <a:rPr lang="zh-CN" altLang="en-US" dirty="0"/>
              <a:t>这一步骤主要基于</a:t>
            </a:r>
            <a:r>
              <a:rPr lang="en-US" altLang="zh-CN" dirty="0"/>
              <a:t>3D</a:t>
            </a:r>
            <a:r>
              <a:rPr lang="zh-CN" altLang="en-US" dirty="0"/>
              <a:t>迷宫布线算法，采用如下的布线代价函数来考虑布线拥塞，为了加快该阶段布线速度对迷宫布线进行加速，采用基于队列的算法实现和传统的基于优先队列的实现相比有</a:t>
            </a:r>
            <a:r>
              <a:rPr lang="en-US" altLang="zh-CN" dirty="0"/>
              <a:t>12%</a:t>
            </a:r>
            <a:r>
              <a:rPr lang="zh-CN" altLang="en-US" dirty="0"/>
              <a:t>的提速，根据前一次布线结果对搜索范围进行限制。</a:t>
            </a:r>
          </a:p>
        </p:txBody>
      </p:sp>
      <p:sp>
        <p:nvSpPr>
          <p:cNvPr id="4" name="灯片编号占位符 3"/>
          <p:cNvSpPr>
            <a:spLocks noGrp="1"/>
          </p:cNvSpPr>
          <p:nvPr>
            <p:ph type="sldNum" sz="quarter" idx="5"/>
          </p:nvPr>
        </p:nvSpPr>
        <p:spPr/>
        <p:txBody>
          <a:bodyPr/>
          <a:lstStyle/>
          <a:p>
            <a:fld id="{F6F0C2E0-DB0F-47C5-A43C-C8ACA6B3255F}" type="slidenum">
              <a:rPr lang="zh-CN" altLang="en-US" smtClean="0"/>
              <a:t>8</a:t>
            </a:fld>
            <a:endParaRPr lang="zh-CN" altLang="en-US"/>
          </a:p>
        </p:txBody>
      </p:sp>
    </p:spTree>
    <p:extLst>
      <p:ext uri="{BB962C8B-B14F-4D97-AF65-F5344CB8AC3E}">
        <p14:creationId xmlns:p14="http://schemas.microsoft.com/office/powerpoint/2010/main" val="3197291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首先是拆线重布和布线优化阶段用到的拥塞驱动的拆线重布</a:t>
            </a:r>
            <a:endParaRPr lang="en-US" altLang="zh-CN" dirty="0"/>
          </a:p>
          <a:p>
            <a:r>
              <a:rPr lang="zh-CN" altLang="en-US" dirty="0"/>
              <a:t>这一步骤主要基于</a:t>
            </a:r>
            <a:r>
              <a:rPr lang="en-US" altLang="zh-CN" dirty="0"/>
              <a:t>3D</a:t>
            </a:r>
            <a:r>
              <a:rPr lang="zh-CN" altLang="en-US" dirty="0"/>
              <a:t>迷宫布线算法，采用如下的布线代价函数来考虑布线拥塞，为了加快该阶段布线速度对迷宫布线进行加速，采用基于队列的算法实现和传统的基于优先队列的实现相比有</a:t>
            </a:r>
            <a:r>
              <a:rPr lang="en-US" altLang="zh-CN" dirty="0"/>
              <a:t>12%</a:t>
            </a:r>
            <a:r>
              <a:rPr lang="zh-CN" altLang="en-US" dirty="0"/>
              <a:t>的提速，根据前一次布线结果对搜索范围进行限制。</a:t>
            </a:r>
          </a:p>
        </p:txBody>
      </p:sp>
      <p:sp>
        <p:nvSpPr>
          <p:cNvPr id="4" name="灯片编号占位符 3"/>
          <p:cNvSpPr>
            <a:spLocks noGrp="1"/>
          </p:cNvSpPr>
          <p:nvPr>
            <p:ph type="sldNum" sz="quarter" idx="5"/>
          </p:nvPr>
        </p:nvSpPr>
        <p:spPr/>
        <p:txBody>
          <a:bodyPr/>
          <a:lstStyle/>
          <a:p>
            <a:fld id="{F6F0C2E0-DB0F-47C5-A43C-C8ACA6B3255F}" type="slidenum">
              <a:rPr lang="zh-CN" altLang="en-US" smtClean="0"/>
              <a:t>9</a:t>
            </a:fld>
            <a:endParaRPr lang="zh-CN" altLang="en-US"/>
          </a:p>
        </p:txBody>
      </p:sp>
    </p:spTree>
    <p:extLst>
      <p:ext uri="{BB962C8B-B14F-4D97-AF65-F5344CB8AC3E}">
        <p14:creationId xmlns:p14="http://schemas.microsoft.com/office/powerpoint/2010/main" val="1433066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758042-E913-475E-9051-DF08ED997A0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6323D9F-F975-4019-BDA2-5C2353689D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51FCCA1-E6EB-46FB-B4A8-FE50D2544333}"/>
              </a:ext>
            </a:extLst>
          </p:cNvPr>
          <p:cNvSpPr>
            <a:spLocks noGrp="1"/>
          </p:cNvSpPr>
          <p:nvPr>
            <p:ph type="dt" sz="half" idx="10"/>
          </p:nvPr>
        </p:nvSpPr>
        <p:spPr/>
        <p:txBody>
          <a:bodyPr/>
          <a:lstStyle/>
          <a:p>
            <a:fld id="{BD451D52-2092-47CA-95C8-A980C030BFB8}" type="datetimeFigureOut">
              <a:rPr lang="zh-CN" altLang="en-US" smtClean="0"/>
              <a:t>2022/12/10</a:t>
            </a:fld>
            <a:endParaRPr lang="zh-CN" altLang="en-US"/>
          </a:p>
        </p:txBody>
      </p:sp>
      <p:sp>
        <p:nvSpPr>
          <p:cNvPr id="5" name="页脚占位符 4">
            <a:extLst>
              <a:ext uri="{FF2B5EF4-FFF2-40B4-BE49-F238E27FC236}">
                <a16:creationId xmlns:a16="http://schemas.microsoft.com/office/drawing/2014/main" id="{9B937DE6-1C00-461B-B452-433F5AFB0A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9CE6EA8-9FC6-4829-ABF3-BCF9B324697C}"/>
              </a:ext>
            </a:extLst>
          </p:cNvPr>
          <p:cNvSpPr>
            <a:spLocks noGrp="1"/>
          </p:cNvSpPr>
          <p:nvPr>
            <p:ph type="sldNum" sz="quarter" idx="12"/>
          </p:nvPr>
        </p:nvSpPr>
        <p:spPr/>
        <p:txBody>
          <a:bodyPr/>
          <a:lstStyle/>
          <a:p>
            <a:fld id="{44D4EEEE-F59F-4B6D-B007-3B73B55D0A51}" type="slidenum">
              <a:rPr lang="zh-CN" altLang="en-US" smtClean="0"/>
              <a:t>‹#›</a:t>
            </a:fld>
            <a:endParaRPr lang="zh-CN" altLang="en-US"/>
          </a:p>
        </p:txBody>
      </p:sp>
    </p:spTree>
    <p:extLst>
      <p:ext uri="{BB962C8B-B14F-4D97-AF65-F5344CB8AC3E}">
        <p14:creationId xmlns:p14="http://schemas.microsoft.com/office/powerpoint/2010/main" val="204146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3ADFE67E-0AA3-46B5-9857-B147370E5818}"/>
              </a:ext>
            </a:extLst>
          </p:cNvPr>
          <p:cNvSpPr/>
          <p:nvPr userDrawn="1"/>
        </p:nvSpPr>
        <p:spPr>
          <a:xfrm>
            <a:off x="0" y="0"/>
            <a:ext cx="1691680" cy="6858000"/>
          </a:xfrm>
          <a:prstGeom prst="rect">
            <a:avLst/>
          </a:prstGeom>
          <a:solidFill>
            <a:srgbClr val="447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91DB0313-1DFC-457E-93E3-5378FD014E88}"/>
              </a:ext>
            </a:extLst>
          </p:cNvPr>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4CAE7E7B-CEFE-42E6-8C0D-DFCC4FB1CFC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1559" y="86032"/>
            <a:ext cx="1093041" cy="1096697"/>
          </a:xfrm>
          <a:prstGeom prst="rect">
            <a:avLst/>
          </a:prstGeom>
        </p:spPr>
      </p:pic>
      <p:graphicFrame>
        <p:nvGraphicFramePr>
          <p:cNvPr id="8" name="表格 7">
            <a:extLst>
              <a:ext uri="{FF2B5EF4-FFF2-40B4-BE49-F238E27FC236}">
                <a16:creationId xmlns:a16="http://schemas.microsoft.com/office/drawing/2014/main" id="{6772C6DC-4A16-4982-B01C-3A2721A68713}"/>
              </a:ext>
            </a:extLst>
          </p:cNvPr>
          <p:cNvGraphicFramePr>
            <a:graphicFrameLocks noGrp="1"/>
          </p:cNvGraphicFramePr>
          <p:nvPr userDrawn="1">
            <p:extLst>
              <p:ext uri="{D42A27DB-BD31-4B8C-83A1-F6EECF244321}">
                <p14:modId xmlns:p14="http://schemas.microsoft.com/office/powerpoint/2010/main" val="345164599"/>
              </p:ext>
            </p:extLst>
          </p:nvPr>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游戏概述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底层结构</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噪声消除</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交互界面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游戏展示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2" name="矩形 11">
            <a:extLst>
              <a:ext uri="{FF2B5EF4-FFF2-40B4-BE49-F238E27FC236}">
                <a16:creationId xmlns:a16="http://schemas.microsoft.com/office/drawing/2014/main" id="{127418B5-92C8-43CC-BDBB-F5A0F2C28051}"/>
              </a:ext>
            </a:extLst>
          </p:cNvPr>
          <p:cNvSpPr/>
          <p:nvPr userDrawn="1"/>
        </p:nvSpPr>
        <p:spPr>
          <a:xfrm>
            <a:off x="0" y="2854667"/>
            <a:ext cx="1691680" cy="78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r>
              <a:rPr lang="zh-CN" altLang="en-US" sz="2400" kern="1200" dirty="0">
                <a:solidFill>
                  <a:srgbClr val="447A8D"/>
                </a:solidFill>
                <a:latin typeface="微软雅黑" panose="020B0503020204020204" pitchFamily="34" charset="-122"/>
                <a:ea typeface="微软雅黑" panose="020B0503020204020204" pitchFamily="34" charset="-122"/>
                <a:cs typeface="+mn-cs"/>
              </a:rPr>
              <a:t>算法实现</a:t>
            </a:r>
          </a:p>
        </p:txBody>
      </p:sp>
    </p:spTree>
    <p:extLst>
      <p:ext uri="{BB962C8B-B14F-4D97-AF65-F5344CB8AC3E}">
        <p14:creationId xmlns:p14="http://schemas.microsoft.com/office/powerpoint/2010/main" val="1880746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3ADFE67E-0AA3-46B5-9857-B147370E5818}"/>
              </a:ext>
            </a:extLst>
          </p:cNvPr>
          <p:cNvSpPr/>
          <p:nvPr userDrawn="1"/>
        </p:nvSpPr>
        <p:spPr>
          <a:xfrm>
            <a:off x="0" y="0"/>
            <a:ext cx="1691680" cy="6858000"/>
          </a:xfrm>
          <a:prstGeom prst="rect">
            <a:avLst/>
          </a:prstGeom>
          <a:solidFill>
            <a:srgbClr val="447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91DB0313-1DFC-457E-93E3-5378FD014E88}"/>
              </a:ext>
            </a:extLst>
          </p:cNvPr>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3" name="表格 12">
            <a:extLst>
              <a:ext uri="{FF2B5EF4-FFF2-40B4-BE49-F238E27FC236}">
                <a16:creationId xmlns:a16="http://schemas.microsoft.com/office/drawing/2014/main" id="{2C7383DB-B82A-4A0F-8293-FF7E8329E867}"/>
              </a:ext>
            </a:extLst>
          </p:cNvPr>
          <p:cNvGraphicFramePr>
            <a:graphicFrameLocks noGrp="1"/>
          </p:cNvGraphicFramePr>
          <p:nvPr userDrawn="1">
            <p:extLst>
              <p:ext uri="{D42A27DB-BD31-4B8C-83A1-F6EECF244321}">
                <p14:modId xmlns:p14="http://schemas.microsoft.com/office/powerpoint/2010/main" val="3232738148"/>
              </p:ext>
            </p:extLst>
          </p:nvPr>
        </p:nvGraphicFramePr>
        <p:xfrm>
          <a:off x="-7761"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游戏概述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底层结构</a:t>
                      </a:r>
                      <a:endParaRPr lang="en-US" altLang="zh-CN" sz="20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算法实现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超带宽</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游戏展示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6" name="等腰三角形 15">
            <a:extLst>
              <a:ext uri="{FF2B5EF4-FFF2-40B4-BE49-F238E27FC236}">
                <a16:creationId xmlns:a16="http://schemas.microsoft.com/office/drawing/2014/main" id="{92DFE849-1AA9-4804-B3E1-6D794E99A5B8}"/>
              </a:ext>
            </a:extLst>
          </p:cNvPr>
          <p:cNvSpPr/>
          <p:nvPr userDrawn="1"/>
        </p:nvSpPr>
        <p:spPr>
          <a:xfrm rot="16200000">
            <a:off x="5395466" y="1930211"/>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4CAE7E7B-CEFE-42E6-8C0D-DFCC4FB1CFC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1559" y="86032"/>
            <a:ext cx="1093041" cy="1096697"/>
          </a:xfrm>
          <a:prstGeom prst="rect">
            <a:avLst/>
          </a:prstGeom>
        </p:spPr>
      </p:pic>
      <p:sp>
        <p:nvSpPr>
          <p:cNvPr id="9" name="矩形 8">
            <a:extLst>
              <a:ext uri="{FF2B5EF4-FFF2-40B4-BE49-F238E27FC236}">
                <a16:creationId xmlns:a16="http://schemas.microsoft.com/office/drawing/2014/main" id="{D01CA2AA-A64F-47E7-89AF-99C1C1AD26FC}"/>
              </a:ext>
            </a:extLst>
          </p:cNvPr>
          <p:cNvSpPr/>
          <p:nvPr userDrawn="1"/>
        </p:nvSpPr>
        <p:spPr>
          <a:xfrm>
            <a:off x="-15522" y="3644314"/>
            <a:ext cx="1691680" cy="78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447A8D"/>
                </a:solidFill>
                <a:latin typeface="微软雅黑" panose="020B0503020204020204" pitchFamily="34" charset="-122"/>
                <a:ea typeface="微软雅黑" panose="020B0503020204020204" pitchFamily="34" charset="-122"/>
              </a:rPr>
              <a:t>交互界面</a:t>
            </a:r>
          </a:p>
        </p:txBody>
      </p:sp>
    </p:spTree>
    <p:extLst>
      <p:ext uri="{BB962C8B-B14F-4D97-AF65-F5344CB8AC3E}">
        <p14:creationId xmlns:p14="http://schemas.microsoft.com/office/powerpoint/2010/main" val="2792179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3ADFE67E-0AA3-46B5-9857-B147370E5818}"/>
              </a:ext>
            </a:extLst>
          </p:cNvPr>
          <p:cNvSpPr/>
          <p:nvPr userDrawn="1"/>
        </p:nvSpPr>
        <p:spPr>
          <a:xfrm>
            <a:off x="0" y="0"/>
            <a:ext cx="1691680" cy="6858000"/>
          </a:xfrm>
          <a:prstGeom prst="rect">
            <a:avLst/>
          </a:prstGeom>
          <a:solidFill>
            <a:srgbClr val="447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91DB0313-1DFC-457E-93E3-5378FD014E88}"/>
              </a:ext>
            </a:extLst>
          </p:cNvPr>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3" name="表格 12">
            <a:extLst>
              <a:ext uri="{FF2B5EF4-FFF2-40B4-BE49-F238E27FC236}">
                <a16:creationId xmlns:a16="http://schemas.microsoft.com/office/drawing/2014/main" id="{2C7383DB-B82A-4A0F-8293-FF7E8329E867}"/>
              </a:ext>
            </a:extLst>
          </p:cNvPr>
          <p:cNvGraphicFramePr>
            <a:graphicFrameLocks noGrp="1"/>
          </p:cNvGraphicFramePr>
          <p:nvPr userDrawn="1">
            <p:extLst>
              <p:ext uri="{D42A27DB-BD31-4B8C-83A1-F6EECF244321}">
                <p14:modId xmlns:p14="http://schemas.microsoft.com/office/powerpoint/2010/main" val="1912479090"/>
              </p:ext>
            </p:extLst>
          </p:nvPr>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游戏概述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底层结构</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算法实现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交互界面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总结展望</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4" name="组合 13">
            <a:extLst>
              <a:ext uri="{FF2B5EF4-FFF2-40B4-BE49-F238E27FC236}">
                <a16:creationId xmlns:a16="http://schemas.microsoft.com/office/drawing/2014/main" id="{D3158435-368C-4DE1-BF58-6711F496807F}"/>
              </a:ext>
            </a:extLst>
          </p:cNvPr>
          <p:cNvGrpSpPr/>
          <p:nvPr userDrawn="1"/>
        </p:nvGrpSpPr>
        <p:grpSpPr>
          <a:xfrm>
            <a:off x="0" y="4443128"/>
            <a:ext cx="1691680" cy="788186"/>
            <a:chOff x="0" y="1272662"/>
            <a:chExt cx="1691680" cy="788186"/>
          </a:xfrm>
        </p:grpSpPr>
        <p:sp>
          <p:nvSpPr>
            <p:cNvPr id="15" name="矩形 14">
              <a:extLst>
                <a:ext uri="{FF2B5EF4-FFF2-40B4-BE49-F238E27FC236}">
                  <a16:creationId xmlns:a16="http://schemas.microsoft.com/office/drawing/2014/main" id="{F4DCCAD9-48EC-4091-994B-CCF79EB2127C}"/>
                </a:ext>
              </a:extLst>
            </p:cNvPr>
            <p:cNvSpPr/>
            <p:nvPr userDrawn="1"/>
          </p:nvSpPr>
          <p:spPr>
            <a:xfrm>
              <a:off x="0" y="1272662"/>
              <a:ext cx="1691680" cy="78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300" dirty="0">
                  <a:solidFill>
                    <a:srgbClr val="447A8D"/>
                  </a:solidFill>
                  <a:latin typeface="微软雅黑" panose="020B0503020204020204" pitchFamily="34" charset="-122"/>
                  <a:ea typeface="微软雅黑" panose="020B0503020204020204" pitchFamily="34" charset="-122"/>
                </a:rPr>
                <a:t>游戏展示</a:t>
              </a:r>
            </a:p>
          </p:txBody>
        </p:sp>
        <p:sp>
          <p:nvSpPr>
            <p:cNvPr id="16" name="等腰三角形 15">
              <a:extLst>
                <a:ext uri="{FF2B5EF4-FFF2-40B4-BE49-F238E27FC236}">
                  <a16:creationId xmlns:a16="http://schemas.microsoft.com/office/drawing/2014/main" id="{92DFE849-1AA9-4804-B3E1-6D794E99A5B8}"/>
                </a:ext>
              </a:extLst>
            </p:cNvPr>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a:extLst>
              <a:ext uri="{FF2B5EF4-FFF2-40B4-BE49-F238E27FC236}">
                <a16:creationId xmlns:a16="http://schemas.microsoft.com/office/drawing/2014/main" id="{4CAE7E7B-CEFE-42E6-8C0D-DFCC4FB1CFC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1559" y="86032"/>
            <a:ext cx="1093041" cy="1096697"/>
          </a:xfrm>
          <a:prstGeom prst="rect">
            <a:avLst/>
          </a:prstGeom>
        </p:spPr>
      </p:pic>
    </p:spTree>
    <p:extLst>
      <p:ext uri="{BB962C8B-B14F-4D97-AF65-F5344CB8AC3E}">
        <p14:creationId xmlns:p14="http://schemas.microsoft.com/office/powerpoint/2010/main" val="279217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20458B-D7A9-4795-8D2F-30CB8F659A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6AA4F29-798D-4D62-B0D8-E5AC85DA339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0198D44-7B02-4423-9458-D79DE24C6173}"/>
              </a:ext>
            </a:extLst>
          </p:cNvPr>
          <p:cNvSpPr>
            <a:spLocks noGrp="1"/>
          </p:cNvSpPr>
          <p:nvPr>
            <p:ph type="dt" sz="half" idx="10"/>
          </p:nvPr>
        </p:nvSpPr>
        <p:spPr/>
        <p:txBody>
          <a:bodyPr/>
          <a:lstStyle/>
          <a:p>
            <a:fld id="{BD451D52-2092-47CA-95C8-A980C030BFB8}" type="datetimeFigureOut">
              <a:rPr lang="zh-CN" altLang="en-US" smtClean="0"/>
              <a:t>2022/12/10</a:t>
            </a:fld>
            <a:endParaRPr lang="zh-CN" altLang="en-US"/>
          </a:p>
        </p:txBody>
      </p:sp>
      <p:sp>
        <p:nvSpPr>
          <p:cNvPr id="5" name="页脚占位符 4">
            <a:extLst>
              <a:ext uri="{FF2B5EF4-FFF2-40B4-BE49-F238E27FC236}">
                <a16:creationId xmlns:a16="http://schemas.microsoft.com/office/drawing/2014/main" id="{436F989B-1A2F-4FB9-B2B4-7D39C8B937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1F9D3C-14B9-44C0-937A-2BFCB0EC0DFC}"/>
              </a:ext>
            </a:extLst>
          </p:cNvPr>
          <p:cNvSpPr>
            <a:spLocks noGrp="1"/>
          </p:cNvSpPr>
          <p:nvPr>
            <p:ph type="sldNum" sz="quarter" idx="12"/>
          </p:nvPr>
        </p:nvSpPr>
        <p:spPr/>
        <p:txBody>
          <a:bodyPr/>
          <a:lstStyle/>
          <a:p>
            <a:fld id="{44D4EEEE-F59F-4B6D-B007-3B73B55D0A51}" type="slidenum">
              <a:rPr lang="zh-CN" altLang="en-US" smtClean="0"/>
              <a:t>‹#›</a:t>
            </a:fld>
            <a:endParaRPr lang="zh-CN" altLang="en-US"/>
          </a:p>
        </p:txBody>
      </p:sp>
    </p:spTree>
    <p:extLst>
      <p:ext uri="{BB962C8B-B14F-4D97-AF65-F5344CB8AC3E}">
        <p14:creationId xmlns:p14="http://schemas.microsoft.com/office/powerpoint/2010/main" val="2004425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AB733-B76E-4C24-B31F-7ABDED1E990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0E408A9-9BFC-415F-B84C-EE68987DB8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6E7EC0A-FF14-4A78-BA48-004922F3ABC4}"/>
              </a:ext>
            </a:extLst>
          </p:cNvPr>
          <p:cNvSpPr>
            <a:spLocks noGrp="1"/>
          </p:cNvSpPr>
          <p:nvPr>
            <p:ph type="dt" sz="half" idx="10"/>
          </p:nvPr>
        </p:nvSpPr>
        <p:spPr/>
        <p:txBody>
          <a:bodyPr/>
          <a:lstStyle/>
          <a:p>
            <a:fld id="{BD451D52-2092-47CA-95C8-A980C030BFB8}" type="datetimeFigureOut">
              <a:rPr lang="zh-CN" altLang="en-US" smtClean="0"/>
              <a:t>2022/12/10</a:t>
            </a:fld>
            <a:endParaRPr lang="zh-CN" altLang="en-US"/>
          </a:p>
        </p:txBody>
      </p:sp>
      <p:sp>
        <p:nvSpPr>
          <p:cNvPr id="5" name="页脚占位符 4">
            <a:extLst>
              <a:ext uri="{FF2B5EF4-FFF2-40B4-BE49-F238E27FC236}">
                <a16:creationId xmlns:a16="http://schemas.microsoft.com/office/drawing/2014/main" id="{5BF1632A-FBC4-47B0-AA78-1AFE3094B0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78E038-985B-40C3-804D-2E3F05B10929}"/>
              </a:ext>
            </a:extLst>
          </p:cNvPr>
          <p:cNvSpPr>
            <a:spLocks noGrp="1"/>
          </p:cNvSpPr>
          <p:nvPr>
            <p:ph type="sldNum" sz="quarter" idx="12"/>
          </p:nvPr>
        </p:nvSpPr>
        <p:spPr/>
        <p:txBody>
          <a:bodyPr/>
          <a:lstStyle/>
          <a:p>
            <a:fld id="{44D4EEEE-F59F-4B6D-B007-3B73B55D0A51}" type="slidenum">
              <a:rPr lang="zh-CN" altLang="en-US" smtClean="0"/>
              <a:t>‹#›</a:t>
            </a:fld>
            <a:endParaRPr lang="zh-CN" altLang="en-US"/>
          </a:p>
        </p:txBody>
      </p:sp>
    </p:spTree>
    <p:extLst>
      <p:ext uri="{BB962C8B-B14F-4D97-AF65-F5344CB8AC3E}">
        <p14:creationId xmlns:p14="http://schemas.microsoft.com/office/powerpoint/2010/main" val="2985761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31B17E-BBE1-418F-940A-58FA102D2AF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DDCC60-C688-49AC-BAE1-8A11C5C9C81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E1EBBA5-45D1-4AC4-9A45-14AE8E223BE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90735FF-A70B-40E9-BBDF-D863F92E8067}"/>
              </a:ext>
            </a:extLst>
          </p:cNvPr>
          <p:cNvSpPr>
            <a:spLocks noGrp="1"/>
          </p:cNvSpPr>
          <p:nvPr>
            <p:ph type="dt" sz="half" idx="10"/>
          </p:nvPr>
        </p:nvSpPr>
        <p:spPr/>
        <p:txBody>
          <a:bodyPr/>
          <a:lstStyle/>
          <a:p>
            <a:fld id="{BD451D52-2092-47CA-95C8-A980C030BFB8}" type="datetimeFigureOut">
              <a:rPr lang="zh-CN" altLang="en-US" smtClean="0"/>
              <a:t>2022/12/10</a:t>
            </a:fld>
            <a:endParaRPr lang="zh-CN" altLang="en-US"/>
          </a:p>
        </p:txBody>
      </p:sp>
      <p:sp>
        <p:nvSpPr>
          <p:cNvPr id="6" name="页脚占位符 5">
            <a:extLst>
              <a:ext uri="{FF2B5EF4-FFF2-40B4-BE49-F238E27FC236}">
                <a16:creationId xmlns:a16="http://schemas.microsoft.com/office/drawing/2014/main" id="{1CAE0C71-9231-41C3-9D6A-845537D826A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75BA7AA-62E8-4E60-9194-0E69D02D660B}"/>
              </a:ext>
            </a:extLst>
          </p:cNvPr>
          <p:cNvSpPr>
            <a:spLocks noGrp="1"/>
          </p:cNvSpPr>
          <p:nvPr>
            <p:ph type="sldNum" sz="quarter" idx="12"/>
          </p:nvPr>
        </p:nvSpPr>
        <p:spPr/>
        <p:txBody>
          <a:bodyPr/>
          <a:lstStyle/>
          <a:p>
            <a:fld id="{44D4EEEE-F59F-4B6D-B007-3B73B55D0A51}" type="slidenum">
              <a:rPr lang="zh-CN" altLang="en-US" smtClean="0"/>
              <a:t>‹#›</a:t>
            </a:fld>
            <a:endParaRPr lang="zh-CN" altLang="en-US"/>
          </a:p>
        </p:txBody>
      </p:sp>
    </p:spTree>
    <p:extLst>
      <p:ext uri="{BB962C8B-B14F-4D97-AF65-F5344CB8AC3E}">
        <p14:creationId xmlns:p14="http://schemas.microsoft.com/office/powerpoint/2010/main" val="2091198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55091-38B3-4E76-954E-960ABEC8EED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1772261-E293-426C-8268-5F37BB0979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D6ED86A-2952-482E-922B-2CA85E6B40D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A09A46B-79CD-4E45-8A79-C2BE7052ED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941BA04-24AB-4FC7-8982-0F02B0EE474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40FC2E4-B267-482A-B841-941C9D3A23FD}"/>
              </a:ext>
            </a:extLst>
          </p:cNvPr>
          <p:cNvSpPr>
            <a:spLocks noGrp="1"/>
          </p:cNvSpPr>
          <p:nvPr>
            <p:ph type="dt" sz="half" idx="10"/>
          </p:nvPr>
        </p:nvSpPr>
        <p:spPr/>
        <p:txBody>
          <a:bodyPr/>
          <a:lstStyle/>
          <a:p>
            <a:fld id="{BD451D52-2092-47CA-95C8-A980C030BFB8}" type="datetimeFigureOut">
              <a:rPr lang="zh-CN" altLang="en-US" smtClean="0"/>
              <a:t>2022/12/10</a:t>
            </a:fld>
            <a:endParaRPr lang="zh-CN" altLang="en-US"/>
          </a:p>
        </p:txBody>
      </p:sp>
      <p:sp>
        <p:nvSpPr>
          <p:cNvPr id="8" name="页脚占位符 7">
            <a:extLst>
              <a:ext uri="{FF2B5EF4-FFF2-40B4-BE49-F238E27FC236}">
                <a16:creationId xmlns:a16="http://schemas.microsoft.com/office/drawing/2014/main" id="{54769658-3A36-4C95-83DE-9771F47BA1A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5EA248C-C1FB-4346-8E61-5258C33D314F}"/>
              </a:ext>
            </a:extLst>
          </p:cNvPr>
          <p:cNvSpPr>
            <a:spLocks noGrp="1"/>
          </p:cNvSpPr>
          <p:nvPr>
            <p:ph type="sldNum" sz="quarter" idx="12"/>
          </p:nvPr>
        </p:nvSpPr>
        <p:spPr/>
        <p:txBody>
          <a:bodyPr/>
          <a:lstStyle/>
          <a:p>
            <a:fld id="{44D4EEEE-F59F-4B6D-B007-3B73B55D0A51}" type="slidenum">
              <a:rPr lang="zh-CN" altLang="en-US" smtClean="0"/>
              <a:t>‹#›</a:t>
            </a:fld>
            <a:endParaRPr lang="zh-CN" altLang="en-US"/>
          </a:p>
        </p:txBody>
      </p:sp>
    </p:spTree>
    <p:extLst>
      <p:ext uri="{BB962C8B-B14F-4D97-AF65-F5344CB8AC3E}">
        <p14:creationId xmlns:p14="http://schemas.microsoft.com/office/powerpoint/2010/main" val="3726154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DF2844-D6DE-4317-8DF8-EA5824B0EA1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8C4BA51-9166-438E-8A31-57D965E48892}"/>
              </a:ext>
            </a:extLst>
          </p:cNvPr>
          <p:cNvSpPr>
            <a:spLocks noGrp="1"/>
          </p:cNvSpPr>
          <p:nvPr>
            <p:ph type="dt" sz="half" idx="10"/>
          </p:nvPr>
        </p:nvSpPr>
        <p:spPr/>
        <p:txBody>
          <a:bodyPr/>
          <a:lstStyle/>
          <a:p>
            <a:fld id="{BD451D52-2092-47CA-95C8-A980C030BFB8}" type="datetimeFigureOut">
              <a:rPr lang="zh-CN" altLang="en-US" smtClean="0"/>
              <a:t>2022/12/10</a:t>
            </a:fld>
            <a:endParaRPr lang="zh-CN" altLang="en-US"/>
          </a:p>
        </p:txBody>
      </p:sp>
      <p:sp>
        <p:nvSpPr>
          <p:cNvPr id="4" name="页脚占位符 3">
            <a:extLst>
              <a:ext uri="{FF2B5EF4-FFF2-40B4-BE49-F238E27FC236}">
                <a16:creationId xmlns:a16="http://schemas.microsoft.com/office/drawing/2014/main" id="{66E2B661-A84C-45C4-9C64-D735AE9023B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E57FC3A-390F-4864-8065-E67BCDCF9766}"/>
              </a:ext>
            </a:extLst>
          </p:cNvPr>
          <p:cNvSpPr>
            <a:spLocks noGrp="1"/>
          </p:cNvSpPr>
          <p:nvPr>
            <p:ph type="sldNum" sz="quarter" idx="12"/>
          </p:nvPr>
        </p:nvSpPr>
        <p:spPr/>
        <p:txBody>
          <a:bodyPr/>
          <a:lstStyle/>
          <a:p>
            <a:fld id="{44D4EEEE-F59F-4B6D-B007-3B73B55D0A51}" type="slidenum">
              <a:rPr lang="zh-CN" altLang="en-US" smtClean="0"/>
              <a:t>‹#›</a:t>
            </a:fld>
            <a:endParaRPr lang="zh-CN" altLang="en-US"/>
          </a:p>
        </p:txBody>
      </p:sp>
    </p:spTree>
    <p:extLst>
      <p:ext uri="{BB962C8B-B14F-4D97-AF65-F5344CB8AC3E}">
        <p14:creationId xmlns:p14="http://schemas.microsoft.com/office/powerpoint/2010/main" val="3979271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B34CCA2-C583-472F-AF23-BE27220E5260}"/>
              </a:ext>
            </a:extLst>
          </p:cNvPr>
          <p:cNvSpPr>
            <a:spLocks noGrp="1"/>
          </p:cNvSpPr>
          <p:nvPr>
            <p:ph type="dt" sz="half" idx="10"/>
          </p:nvPr>
        </p:nvSpPr>
        <p:spPr/>
        <p:txBody>
          <a:bodyPr/>
          <a:lstStyle/>
          <a:p>
            <a:fld id="{C0774802-F80F-46CD-83F0-11650C21AA36}" type="datetimeFigureOut">
              <a:rPr lang="zh-CN" altLang="en-US" smtClean="0"/>
              <a:t>2022/12/10</a:t>
            </a:fld>
            <a:endParaRPr lang="zh-CN" altLang="en-US"/>
          </a:p>
        </p:txBody>
      </p:sp>
      <p:sp>
        <p:nvSpPr>
          <p:cNvPr id="3" name="页脚占位符 2">
            <a:extLst>
              <a:ext uri="{FF2B5EF4-FFF2-40B4-BE49-F238E27FC236}">
                <a16:creationId xmlns:a16="http://schemas.microsoft.com/office/drawing/2014/main" id="{057F612B-90DC-4E84-B5D2-4D2C52E406A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41809B7-212E-4E92-9728-A923167E2D33}"/>
              </a:ext>
            </a:extLst>
          </p:cNvPr>
          <p:cNvSpPr>
            <a:spLocks noGrp="1"/>
          </p:cNvSpPr>
          <p:nvPr>
            <p:ph type="sldNum" sz="quarter" idx="12"/>
          </p:nvPr>
        </p:nvSpPr>
        <p:spPr/>
        <p:txBody>
          <a:bodyPr/>
          <a:lstStyle/>
          <a:p>
            <a:fld id="{49BA5902-3501-48EE-9139-2DB78A3D30FB}" type="slidenum">
              <a:rPr lang="zh-CN" altLang="en-US" smtClean="0"/>
              <a:t>‹#›</a:t>
            </a:fld>
            <a:endParaRPr lang="zh-CN" altLang="en-US"/>
          </a:p>
        </p:txBody>
      </p:sp>
    </p:spTree>
    <p:extLst>
      <p:ext uri="{BB962C8B-B14F-4D97-AF65-F5344CB8AC3E}">
        <p14:creationId xmlns:p14="http://schemas.microsoft.com/office/powerpoint/2010/main" val="3457483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3ADFE67E-0AA3-46B5-9857-B147370E5818}"/>
              </a:ext>
            </a:extLst>
          </p:cNvPr>
          <p:cNvSpPr/>
          <p:nvPr userDrawn="1"/>
        </p:nvSpPr>
        <p:spPr>
          <a:xfrm>
            <a:off x="0" y="-6105"/>
            <a:ext cx="1691680" cy="6858000"/>
          </a:xfrm>
          <a:prstGeom prst="rect">
            <a:avLst/>
          </a:prstGeom>
          <a:solidFill>
            <a:srgbClr val="447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91DB0313-1DFC-457E-93E3-5378FD014E88}"/>
              </a:ext>
            </a:extLst>
          </p:cNvPr>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4CAE7E7B-CEFE-42E6-8C0D-DFCC4FB1CFC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1559" y="86032"/>
            <a:ext cx="1093041" cy="1096697"/>
          </a:xfrm>
          <a:prstGeom prst="rect">
            <a:avLst/>
          </a:prstGeom>
        </p:spPr>
      </p:pic>
      <p:graphicFrame>
        <p:nvGraphicFramePr>
          <p:cNvPr id="19" name="表格 18">
            <a:extLst>
              <a:ext uri="{FF2B5EF4-FFF2-40B4-BE49-F238E27FC236}">
                <a16:creationId xmlns:a16="http://schemas.microsoft.com/office/drawing/2014/main" id="{E2DCAE6D-6F15-4672-B413-418BF281011F}"/>
              </a:ext>
            </a:extLst>
          </p:cNvPr>
          <p:cNvGraphicFramePr>
            <a:graphicFrameLocks noGrp="1"/>
          </p:cNvGraphicFramePr>
          <p:nvPr userDrawn="1">
            <p:extLst>
              <p:ext uri="{D42A27DB-BD31-4B8C-83A1-F6EECF244321}">
                <p14:modId xmlns:p14="http://schemas.microsoft.com/office/powerpoint/2010/main" val="4118497576"/>
              </p:ext>
            </p:extLst>
          </p:nvPr>
        </p:nvGraphicFramePr>
        <p:xfrm>
          <a:off x="-7761"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基本指标</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底层结构</a:t>
                      </a:r>
                      <a:endParaRPr lang="en-US" altLang="zh-CN" sz="20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算法实现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交互界面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游戏展示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0" name="矩形 19">
            <a:extLst>
              <a:ext uri="{FF2B5EF4-FFF2-40B4-BE49-F238E27FC236}">
                <a16:creationId xmlns:a16="http://schemas.microsoft.com/office/drawing/2014/main" id="{0A1E8AE9-FD74-4559-A3C3-E557CE81EAD2}"/>
              </a:ext>
            </a:extLst>
          </p:cNvPr>
          <p:cNvSpPr/>
          <p:nvPr userDrawn="1"/>
        </p:nvSpPr>
        <p:spPr>
          <a:xfrm>
            <a:off x="-7761" y="1268760"/>
            <a:ext cx="1691680" cy="78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447A8D"/>
                </a:solidFill>
                <a:latin typeface="微软雅黑" panose="020B0503020204020204" pitchFamily="34" charset="-122"/>
                <a:ea typeface="微软雅黑" panose="020B0503020204020204" pitchFamily="34" charset="-122"/>
              </a:rPr>
              <a:t>游戏概述</a:t>
            </a:r>
          </a:p>
        </p:txBody>
      </p:sp>
    </p:spTree>
    <p:extLst>
      <p:ext uri="{BB962C8B-B14F-4D97-AF65-F5344CB8AC3E}">
        <p14:creationId xmlns:p14="http://schemas.microsoft.com/office/powerpoint/2010/main" val="2344127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cxnSp>
        <p:nvCxnSpPr>
          <p:cNvPr id="11" name="直接连接符 10">
            <a:extLst>
              <a:ext uri="{FF2B5EF4-FFF2-40B4-BE49-F238E27FC236}">
                <a16:creationId xmlns:a16="http://schemas.microsoft.com/office/drawing/2014/main" id="{91DB0313-1DFC-457E-93E3-5378FD014E88}"/>
              </a:ext>
            </a:extLst>
          </p:cNvPr>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229DF05F-6506-4753-A36B-1699BC104C5F}"/>
              </a:ext>
            </a:extLst>
          </p:cNvPr>
          <p:cNvSpPr/>
          <p:nvPr userDrawn="1"/>
        </p:nvSpPr>
        <p:spPr>
          <a:xfrm>
            <a:off x="0" y="0"/>
            <a:ext cx="1691680" cy="6858000"/>
          </a:xfrm>
          <a:prstGeom prst="rect">
            <a:avLst/>
          </a:prstGeom>
          <a:solidFill>
            <a:srgbClr val="447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80CFBD29-7D26-4C28-9535-237C25D0B940}"/>
              </a:ext>
            </a:extLst>
          </p:cNvPr>
          <p:cNvSpPr/>
          <p:nvPr userDrawn="1"/>
        </p:nvSpPr>
        <p:spPr>
          <a:xfrm rot="16200000">
            <a:off x="1547664" y="1540970"/>
            <a:ext cx="144016" cy="144016"/>
          </a:xfrm>
          <a:prstGeom prst="triangle">
            <a:avLst/>
          </a:prstGeom>
          <a:solidFill>
            <a:srgbClr val="447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91297025-6537-4DE3-9CB4-FC11A8E6D4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1559" y="86032"/>
            <a:ext cx="1093041" cy="1096697"/>
          </a:xfrm>
          <a:prstGeom prst="rect">
            <a:avLst/>
          </a:prstGeom>
        </p:spPr>
      </p:pic>
      <p:graphicFrame>
        <p:nvGraphicFramePr>
          <p:cNvPr id="13" name="表格 12">
            <a:extLst>
              <a:ext uri="{FF2B5EF4-FFF2-40B4-BE49-F238E27FC236}">
                <a16:creationId xmlns:a16="http://schemas.microsoft.com/office/drawing/2014/main" id="{BCBEAFF9-8630-4B19-9138-C368850DF54F}"/>
              </a:ext>
            </a:extLst>
          </p:cNvPr>
          <p:cNvGraphicFramePr>
            <a:graphicFrameLocks noGrp="1"/>
          </p:cNvGraphicFramePr>
          <p:nvPr userDrawn="1">
            <p:extLst>
              <p:ext uri="{D42A27DB-BD31-4B8C-83A1-F6EECF244321}">
                <p14:modId xmlns:p14="http://schemas.microsoft.com/office/powerpoint/2010/main" val="3573504637"/>
              </p:ext>
            </p:extLst>
          </p:nvPr>
        </p:nvGraphicFramePr>
        <p:xfrm>
          <a:off x="0" y="1268760"/>
          <a:ext cx="1691680" cy="3960000"/>
        </p:xfrm>
        <a:graphic>
          <a:graphicData uri="http://schemas.openxmlformats.org/drawingml/2006/table">
            <a:tbl>
              <a:tblPr>
                <a:tableStyleId>{2D5ABB26-0587-4C30-8999-92F81FD0307C}</a:tableStyleId>
              </a:tblPr>
              <a:tblGrid>
                <a:gridCol w="1691680">
                  <a:extLst>
                    <a:ext uri="{9D8B030D-6E8A-4147-A177-3AD203B41FA5}">
                      <a16:colId xmlns:a16="http://schemas.microsoft.com/office/drawing/2014/main" val="20000"/>
                    </a:ext>
                  </a:extLst>
                </a:gridCol>
              </a:tblGrid>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游戏概述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拓扑结构</a:t>
                      </a:r>
                      <a:r>
                        <a:rPr lang="en-US" altLang="zh-CN" sz="2000" dirty="0">
                          <a:solidFill>
                            <a:schemeClr val="bg1"/>
                          </a:solidFill>
                          <a:latin typeface="微软雅黑" panose="020B0503020204020204" pitchFamily="34" charset="-122"/>
                          <a:ea typeface="微软雅黑" panose="020B0503020204020204" pitchFamily="34" charset="-122"/>
                        </a:rPr>
                        <a:t>&amp;</a:t>
                      </a:r>
                    </a:p>
                    <a:p>
                      <a:pPr algn="ctr"/>
                      <a:r>
                        <a:rPr lang="zh-CN" altLang="en-US" sz="2000" dirty="0">
                          <a:solidFill>
                            <a:schemeClr val="bg1"/>
                          </a:solidFill>
                          <a:latin typeface="微软雅黑" panose="020B0503020204020204" pitchFamily="34" charset="-122"/>
                          <a:ea typeface="微软雅黑" panose="020B0503020204020204" pitchFamily="34" charset="-122"/>
                        </a:rPr>
                        <a:t>阻抗匹配</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算法实现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交互界面</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792000">
                <a:tc>
                  <a:txBody>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游戏展示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4" name="矩形 13">
            <a:extLst>
              <a:ext uri="{FF2B5EF4-FFF2-40B4-BE49-F238E27FC236}">
                <a16:creationId xmlns:a16="http://schemas.microsoft.com/office/drawing/2014/main" id="{9E671BAF-E800-4BE8-B352-0B1571B71E08}"/>
              </a:ext>
            </a:extLst>
          </p:cNvPr>
          <p:cNvSpPr/>
          <p:nvPr userDrawn="1"/>
        </p:nvSpPr>
        <p:spPr>
          <a:xfrm>
            <a:off x="0" y="2057396"/>
            <a:ext cx="1691680" cy="788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447A8D"/>
                </a:solidFill>
                <a:latin typeface="微软雅黑" panose="020B0503020204020204" pitchFamily="34" charset="-122"/>
                <a:ea typeface="微软雅黑" panose="020B0503020204020204" pitchFamily="34" charset="-122"/>
              </a:rPr>
              <a:t>底层结构</a:t>
            </a:r>
          </a:p>
        </p:txBody>
      </p:sp>
    </p:spTree>
    <p:extLst>
      <p:ext uri="{BB962C8B-B14F-4D97-AF65-F5344CB8AC3E}">
        <p14:creationId xmlns:p14="http://schemas.microsoft.com/office/powerpoint/2010/main" val="751638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1A8E4D8-0FF7-448C-8530-1099026AA0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DDC95A4-49A6-40E4-AA72-63820EBF79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B384E9-6D78-4E68-A353-5D1E4FC9DA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51D52-2092-47CA-95C8-A980C030BFB8}" type="datetimeFigureOut">
              <a:rPr lang="zh-CN" altLang="en-US" smtClean="0"/>
              <a:t>2022/12/10</a:t>
            </a:fld>
            <a:endParaRPr lang="zh-CN" altLang="en-US"/>
          </a:p>
        </p:txBody>
      </p:sp>
      <p:sp>
        <p:nvSpPr>
          <p:cNvPr id="5" name="页脚占位符 4">
            <a:extLst>
              <a:ext uri="{FF2B5EF4-FFF2-40B4-BE49-F238E27FC236}">
                <a16:creationId xmlns:a16="http://schemas.microsoft.com/office/drawing/2014/main" id="{A88B9399-821F-4D77-B063-B5D0AFAB3E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2F98EB1-1C1E-4D8F-921D-85D8FC7BFE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D4EEEE-F59F-4B6D-B007-3B73B55D0A51}" type="slidenum">
              <a:rPr lang="zh-CN" altLang="en-US" smtClean="0"/>
              <a:t>‹#›</a:t>
            </a:fld>
            <a:endParaRPr lang="zh-CN" altLang="en-US"/>
          </a:p>
        </p:txBody>
      </p:sp>
    </p:spTree>
    <p:extLst>
      <p:ext uri="{BB962C8B-B14F-4D97-AF65-F5344CB8AC3E}">
        <p14:creationId xmlns:p14="http://schemas.microsoft.com/office/powerpoint/2010/main" val="729603828"/>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60" r:id="rId8"/>
    <p:sldLayoutId id="2147483667" r:id="rId9"/>
    <p:sldLayoutId id="2147483668" r:id="rId10"/>
    <p:sldLayoutId id="2147483669" r:id="rId11"/>
    <p:sldLayoutId id="214748367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4.gif"/><Relationship Id="rId5" Type="http://schemas.openxmlformats.org/officeDocument/2006/relationships/image" Target="../media/image23.gif"/><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6.gif"/></Relationships>
</file>

<file path=ppt/slides/_rels/slide1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8.gi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haskell-gi/haskell-gi"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0.gi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1.gif"/><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4.gif"/><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6.gi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56A45A85-2D74-484D-B256-00EB769127E4}"/>
              </a:ext>
            </a:extLst>
          </p:cNvPr>
          <p:cNvSpPr txBox="1"/>
          <p:nvPr/>
        </p:nvSpPr>
        <p:spPr>
          <a:xfrm>
            <a:off x="824313" y="2984174"/>
            <a:ext cx="10568470" cy="923330"/>
          </a:xfrm>
          <a:prstGeom prst="rect">
            <a:avLst/>
          </a:prstGeom>
          <a:noFill/>
        </p:spPr>
        <p:txBody>
          <a:bodyPr wrap="square" rtlCol="0">
            <a:spAutoFit/>
          </a:bodyPr>
          <a:lstStyle/>
          <a:p>
            <a:pPr algn="ctr"/>
            <a:r>
              <a:rPr lang="zh-CN" altLang="en-US" sz="5400" b="1" dirty="0">
                <a:solidFill>
                  <a:srgbClr val="447A8D"/>
                </a:solidFill>
                <a:latin typeface="微软雅黑" panose="020B0503020204020204" pitchFamily="34" charset="-122"/>
                <a:ea typeface="微软雅黑" panose="020B0503020204020204" pitchFamily="34" charset="-122"/>
              </a:rPr>
              <a:t>扫雷游戏及自动扫雷算法的实现</a:t>
            </a:r>
          </a:p>
        </p:txBody>
      </p:sp>
      <p:sp>
        <p:nvSpPr>
          <p:cNvPr id="22" name="文本框 21">
            <a:extLst>
              <a:ext uri="{FF2B5EF4-FFF2-40B4-BE49-F238E27FC236}">
                <a16:creationId xmlns:a16="http://schemas.microsoft.com/office/drawing/2014/main" id="{24AB3371-8036-42A4-AB54-62E69F92E3BB}"/>
              </a:ext>
            </a:extLst>
          </p:cNvPr>
          <p:cNvSpPr txBox="1"/>
          <p:nvPr/>
        </p:nvSpPr>
        <p:spPr>
          <a:xfrm>
            <a:off x="4693346" y="4416894"/>
            <a:ext cx="3638891" cy="1955215"/>
          </a:xfrm>
          <a:prstGeom prst="rect">
            <a:avLst/>
          </a:prstGeom>
          <a:noFill/>
        </p:spPr>
        <p:txBody>
          <a:bodyPr wrap="square" rtlCol="0">
            <a:spAutoFit/>
          </a:bodyPr>
          <a:lstStyle/>
          <a:p>
            <a:pPr>
              <a:lnSpc>
                <a:spcPct val="150000"/>
              </a:lnSpc>
            </a:pPr>
            <a:r>
              <a:rPr lang="zh-CN" altLang="en-US" sz="2800" dirty="0">
                <a:solidFill>
                  <a:srgbClr val="447A8D"/>
                </a:solidFill>
                <a:latin typeface="微软雅黑" panose="020B0503020204020204" pitchFamily="34" charset="-122"/>
                <a:ea typeface="微软雅黑" panose="020B0503020204020204" pitchFamily="34" charset="-122"/>
              </a:rPr>
              <a:t>学生：蔡志杰</a:t>
            </a:r>
            <a:endParaRPr lang="en-US" altLang="zh-CN" sz="2800" dirty="0">
              <a:solidFill>
                <a:srgbClr val="447A8D"/>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rgbClr val="447A8D"/>
                </a:solidFill>
                <a:latin typeface="微软雅黑" panose="020B0503020204020204" pitchFamily="34" charset="-122"/>
                <a:ea typeface="微软雅黑" panose="020B0503020204020204" pitchFamily="34" charset="-122"/>
              </a:rPr>
              <a:t>学号：</a:t>
            </a:r>
            <a:r>
              <a:rPr lang="en-US" altLang="zh-CN" sz="2800" dirty="0">
                <a:solidFill>
                  <a:srgbClr val="447A8D"/>
                </a:solidFill>
                <a:latin typeface="微软雅黑" panose="020B0503020204020204" pitchFamily="34" charset="-122"/>
                <a:ea typeface="微软雅黑" panose="020B0503020204020204" pitchFamily="34" charset="-122"/>
              </a:rPr>
              <a:t>22112020002</a:t>
            </a:r>
          </a:p>
          <a:p>
            <a:pPr>
              <a:lnSpc>
                <a:spcPct val="150000"/>
              </a:lnSpc>
            </a:pPr>
            <a:r>
              <a:rPr lang="zh-CN" altLang="en-US" sz="2800" dirty="0">
                <a:solidFill>
                  <a:srgbClr val="447A8D"/>
                </a:solidFill>
                <a:latin typeface="微软雅黑" panose="020B0503020204020204" pitchFamily="34" charset="-122"/>
                <a:ea typeface="微软雅黑" panose="020B0503020204020204" pitchFamily="34" charset="-122"/>
              </a:rPr>
              <a:t>时间：</a:t>
            </a:r>
            <a:r>
              <a:rPr lang="en-US" altLang="zh-CN" sz="2800" dirty="0">
                <a:solidFill>
                  <a:srgbClr val="447A8D"/>
                </a:solidFill>
                <a:latin typeface="微软雅黑" panose="020B0503020204020204" pitchFamily="34" charset="-122"/>
                <a:ea typeface="微软雅黑" panose="020B0503020204020204" pitchFamily="34" charset="-122"/>
              </a:rPr>
              <a:t>2022.12.20</a:t>
            </a:r>
          </a:p>
        </p:txBody>
      </p:sp>
      <p:pic>
        <p:nvPicPr>
          <p:cNvPr id="3" name="图片 2">
            <a:extLst>
              <a:ext uri="{FF2B5EF4-FFF2-40B4-BE49-F238E27FC236}">
                <a16:creationId xmlns:a16="http://schemas.microsoft.com/office/drawing/2014/main" id="{C5764689-4468-4DCF-9AF4-C04DE44D19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3688" y="443389"/>
            <a:ext cx="2024623" cy="2031395"/>
          </a:xfrm>
          <a:prstGeom prst="rect">
            <a:avLst/>
          </a:prstGeom>
        </p:spPr>
      </p:pic>
      <p:cxnSp>
        <p:nvCxnSpPr>
          <p:cNvPr id="4" name="直接连接符 3">
            <a:extLst>
              <a:ext uri="{FF2B5EF4-FFF2-40B4-BE49-F238E27FC236}">
                <a16:creationId xmlns:a16="http://schemas.microsoft.com/office/drawing/2014/main" id="{0AE9FB45-52B7-33FD-75A7-0F96B9D13169}"/>
              </a:ext>
            </a:extLst>
          </p:cNvPr>
          <p:cNvCxnSpPr/>
          <p:nvPr/>
        </p:nvCxnSpPr>
        <p:spPr>
          <a:xfrm>
            <a:off x="1593923" y="2861253"/>
            <a:ext cx="9004151" cy="0"/>
          </a:xfrm>
          <a:prstGeom prst="line">
            <a:avLst/>
          </a:prstGeom>
          <a:ln w="28575">
            <a:solidFill>
              <a:srgbClr val="447A8D"/>
            </a:solidFill>
          </a:ln>
        </p:spPr>
        <p:style>
          <a:lnRef idx="1">
            <a:schemeClr val="accent5"/>
          </a:lnRef>
          <a:fillRef idx="0">
            <a:schemeClr val="accent5"/>
          </a:fillRef>
          <a:effectRef idx="0">
            <a:schemeClr val="accent5"/>
          </a:effectRef>
          <a:fontRef idx="minor">
            <a:schemeClr val="tx1"/>
          </a:fontRef>
        </p:style>
      </p:cxnSp>
      <p:cxnSp>
        <p:nvCxnSpPr>
          <p:cNvPr id="7" name="直接连接符 6">
            <a:extLst>
              <a:ext uri="{FF2B5EF4-FFF2-40B4-BE49-F238E27FC236}">
                <a16:creationId xmlns:a16="http://schemas.microsoft.com/office/drawing/2014/main" id="{3DE23098-D36F-564F-F874-97E40F03F659}"/>
              </a:ext>
            </a:extLst>
          </p:cNvPr>
          <p:cNvCxnSpPr/>
          <p:nvPr/>
        </p:nvCxnSpPr>
        <p:spPr>
          <a:xfrm>
            <a:off x="1593923" y="4030424"/>
            <a:ext cx="9004151" cy="0"/>
          </a:xfrm>
          <a:prstGeom prst="line">
            <a:avLst/>
          </a:prstGeom>
          <a:ln w="28575">
            <a:solidFill>
              <a:srgbClr val="447A8D"/>
            </a:solidFill>
          </a:ln>
        </p:spPr>
        <p:style>
          <a:lnRef idx="1">
            <a:schemeClr val="accent5"/>
          </a:lnRef>
          <a:fillRef idx="0">
            <a:schemeClr val="accent5"/>
          </a:fillRef>
          <a:effectRef idx="0">
            <a:schemeClr val="accent5"/>
          </a:effectRef>
          <a:fontRef idx="minor">
            <a:schemeClr val="tx1"/>
          </a:fontRef>
        </p:style>
      </p:cxnSp>
    </p:spTree>
    <p:custDataLst>
      <p:tags r:id="rId1"/>
    </p:custDataLst>
    <p:extLst>
      <p:ext uri="{BB962C8B-B14F-4D97-AF65-F5344CB8AC3E}">
        <p14:creationId xmlns:p14="http://schemas.microsoft.com/office/powerpoint/2010/main" val="3555416429"/>
      </p:ext>
    </p:extLst>
  </p:cSld>
  <p:clrMapOvr>
    <a:masterClrMapping/>
  </p:clrMapOvr>
  <mc:AlternateContent xmlns:mc="http://schemas.openxmlformats.org/markup-compatibility/2006" xmlns:p14="http://schemas.microsoft.com/office/powerpoint/2010/main">
    <mc:Choice Requires="p14">
      <p:transition p14:dur="0" advTm="907000"/>
    </mc:Choice>
    <mc:Fallback xmlns="">
      <p:transition advTm="907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42">
            <a:extLst>
              <a:ext uri="{FF2B5EF4-FFF2-40B4-BE49-F238E27FC236}">
                <a16:creationId xmlns:a16="http://schemas.microsoft.com/office/drawing/2014/main" id="{5399EF98-DDDC-0541-FD93-0372F8571E62}"/>
              </a:ext>
            </a:extLst>
          </p:cNvPr>
          <p:cNvSpPr txBox="1"/>
          <p:nvPr/>
        </p:nvSpPr>
        <p:spPr>
          <a:xfrm>
            <a:off x="2036743" y="491855"/>
            <a:ext cx="2535257" cy="492443"/>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3200" dirty="0">
                <a:solidFill>
                  <a:srgbClr val="447A8D"/>
                </a:solidFill>
              </a:rPr>
              <a:t>算法实现</a:t>
            </a:r>
          </a:p>
        </p:txBody>
      </p:sp>
      <p:sp>
        <p:nvSpPr>
          <p:cNvPr id="10" name="文本框 9">
            <a:extLst>
              <a:ext uri="{FF2B5EF4-FFF2-40B4-BE49-F238E27FC236}">
                <a16:creationId xmlns:a16="http://schemas.microsoft.com/office/drawing/2014/main" id="{0DF407E8-5D32-222C-1612-518577EAAC1A}"/>
              </a:ext>
            </a:extLst>
          </p:cNvPr>
          <p:cNvSpPr txBox="1"/>
          <p:nvPr/>
        </p:nvSpPr>
        <p:spPr>
          <a:xfrm>
            <a:off x="1789855" y="1127418"/>
            <a:ext cx="10161793" cy="2824812"/>
          </a:xfrm>
          <a:prstGeom prst="rect">
            <a:avLst/>
          </a:prstGeom>
          <a:noFill/>
        </p:spPr>
        <p:txBody>
          <a:bodyPr wrap="square">
            <a:spAutoFit/>
          </a:bodyPr>
          <a:lstStyle/>
          <a:p>
            <a:pPr>
              <a:lnSpc>
                <a:spcPct val="150000"/>
              </a:lnSpc>
            </a:pPr>
            <a:r>
              <a:rPr lang="zh-CN" altLang="en-US" sz="2400" b="1" dirty="0"/>
              <a:t>自动扫雷</a:t>
            </a:r>
            <a:r>
              <a:rPr lang="en-US" altLang="zh-CN" sz="2400" b="1" dirty="0"/>
              <a:t>——</a:t>
            </a:r>
            <a:r>
              <a:rPr lang="zh-CN" altLang="en-US" sz="2400" b="1" dirty="0"/>
              <a:t>多格推断</a:t>
            </a:r>
            <a:endParaRPr lang="en-US" altLang="zh-CN" sz="2400" b="1" dirty="0"/>
          </a:p>
          <a:p>
            <a:pPr>
              <a:lnSpc>
                <a:spcPct val="150000"/>
              </a:lnSpc>
            </a:pPr>
            <a:r>
              <a:rPr lang="en-US" altLang="zh-CN" sz="1600" dirty="0" err="1"/>
              <a:t>inferenceMine</a:t>
            </a:r>
            <a:r>
              <a:rPr lang="en-US" altLang="zh-CN" sz="1600" dirty="0"/>
              <a:t> :: [[Int]] -&gt; [[Int]] -&gt; [[Int]]</a:t>
            </a:r>
          </a:p>
          <a:p>
            <a:pPr>
              <a:lnSpc>
                <a:spcPct val="150000"/>
              </a:lnSpc>
            </a:pPr>
            <a:r>
              <a:rPr lang="zh-CN" altLang="en-US" sz="1600" dirty="0"/>
              <a:t>多格推断在推断的时候会考虑相邻的多个状态，能解决一些单格推断无法求解的情况。</a:t>
            </a:r>
            <a:endParaRPr lang="en-US" altLang="zh-CN" sz="1600" dirty="0"/>
          </a:p>
          <a:p>
            <a:pPr marL="285750" indent="-285750">
              <a:lnSpc>
                <a:spcPct val="150000"/>
              </a:lnSpc>
              <a:buFont typeface="Arial" panose="020B0604020202020204" pitchFamily="34" charset="0"/>
              <a:buChar char="•"/>
            </a:pPr>
            <a:r>
              <a:rPr lang="zh-CN" altLang="en-US" sz="1600" dirty="0"/>
              <a:t>实现方法为枚举边界网格周围的</a:t>
            </a:r>
            <a:r>
              <a:rPr lang="en-US" altLang="zh-CN" sz="1600" dirty="0" err="1"/>
              <a:t>nonVisited</a:t>
            </a:r>
            <a:r>
              <a:rPr lang="zh-CN" altLang="en-US" sz="1600" dirty="0"/>
              <a:t>网格（集合称为轮廓网格）的可能的状态排列，过滤掉不合法的排列情况，在剩余的情况中，若某一个网格的状态只有一种（</a:t>
            </a:r>
            <a:r>
              <a:rPr lang="en-US" altLang="zh-CN" sz="1600" dirty="0"/>
              <a:t>visited</a:t>
            </a:r>
            <a:r>
              <a:rPr lang="zh-CN" altLang="en-US" sz="1600" dirty="0"/>
              <a:t>或</a:t>
            </a:r>
            <a:r>
              <a:rPr lang="en-US" altLang="zh-CN" sz="1600" dirty="0"/>
              <a:t>flag</a:t>
            </a:r>
            <a:r>
              <a:rPr lang="zh-CN" altLang="en-US" sz="1600" dirty="0"/>
              <a:t>）则推理成功，将其置为相应的状态。</a:t>
            </a:r>
            <a:endParaRPr lang="en-US" altLang="zh-CN" sz="1600" dirty="0"/>
          </a:p>
          <a:p>
            <a:pPr marL="285750" indent="-285750">
              <a:lnSpc>
                <a:spcPct val="150000"/>
              </a:lnSpc>
              <a:buFont typeface="Arial" panose="020B0604020202020204" pitchFamily="34" charset="0"/>
              <a:buChar char="•"/>
            </a:pPr>
            <a:r>
              <a:rPr lang="zh-CN" altLang="en-US" sz="1600" dirty="0"/>
              <a:t>由于枚举所有轮廓网格的方法复杂度太高，故将轮廓网格拆分成相邻的一些组（组之间有一定的交叠），每次推理对一组中的网格进行推理。由于扫雷游戏本身的局部性，该方法并不会对效果带来很大的影响。</a:t>
            </a:r>
            <a:endParaRPr lang="en-US" altLang="zh-CN" sz="1600" dirty="0"/>
          </a:p>
        </p:txBody>
      </p:sp>
      <p:pic>
        <p:nvPicPr>
          <p:cNvPr id="3" name="图片 2">
            <a:extLst>
              <a:ext uri="{FF2B5EF4-FFF2-40B4-BE49-F238E27FC236}">
                <a16:creationId xmlns:a16="http://schemas.microsoft.com/office/drawing/2014/main" id="{657D20AF-453D-32AB-6CBE-7470A284ECFA}"/>
              </a:ext>
            </a:extLst>
          </p:cNvPr>
          <p:cNvPicPr>
            <a:picLocks noChangeAspect="1"/>
          </p:cNvPicPr>
          <p:nvPr/>
        </p:nvPicPr>
        <p:blipFill>
          <a:blip r:embed="rId3"/>
          <a:stretch>
            <a:fillRect/>
          </a:stretch>
        </p:blipFill>
        <p:spPr>
          <a:xfrm>
            <a:off x="5904276" y="183211"/>
            <a:ext cx="3015501" cy="1888414"/>
          </a:xfrm>
          <a:prstGeom prst="rect">
            <a:avLst/>
          </a:prstGeom>
        </p:spPr>
      </p:pic>
      <p:pic>
        <p:nvPicPr>
          <p:cNvPr id="5" name="图片 4">
            <a:extLst>
              <a:ext uri="{FF2B5EF4-FFF2-40B4-BE49-F238E27FC236}">
                <a16:creationId xmlns:a16="http://schemas.microsoft.com/office/drawing/2014/main" id="{C898BC7E-ACCA-F38E-BED1-F807F0F82346}"/>
              </a:ext>
            </a:extLst>
          </p:cNvPr>
          <p:cNvPicPr>
            <a:picLocks noChangeAspect="1"/>
          </p:cNvPicPr>
          <p:nvPr/>
        </p:nvPicPr>
        <p:blipFill>
          <a:blip r:embed="rId4"/>
          <a:stretch>
            <a:fillRect/>
          </a:stretch>
        </p:blipFill>
        <p:spPr>
          <a:xfrm>
            <a:off x="9091545" y="183211"/>
            <a:ext cx="3031871" cy="1888413"/>
          </a:xfrm>
          <a:prstGeom prst="rect">
            <a:avLst/>
          </a:prstGeom>
        </p:spPr>
      </p:pic>
      <p:pic>
        <p:nvPicPr>
          <p:cNvPr id="11" name="图片 10">
            <a:extLst>
              <a:ext uri="{FF2B5EF4-FFF2-40B4-BE49-F238E27FC236}">
                <a16:creationId xmlns:a16="http://schemas.microsoft.com/office/drawing/2014/main" id="{4B67D8B3-1B55-5993-1121-1CA90E5C62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4993" y="3925968"/>
            <a:ext cx="2848099" cy="2808542"/>
          </a:xfrm>
          <a:prstGeom prst="rect">
            <a:avLst/>
          </a:prstGeom>
        </p:spPr>
      </p:pic>
      <p:pic>
        <p:nvPicPr>
          <p:cNvPr id="13" name="图片 12">
            <a:extLst>
              <a:ext uri="{FF2B5EF4-FFF2-40B4-BE49-F238E27FC236}">
                <a16:creationId xmlns:a16="http://schemas.microsoft.com/office/drawing/2014/main" id="{4B227831-13EE-1573-93EB-28477BDD1D64}"/>
              </a:ext>
            </a:extLst>
          </p:cNvPr>
          <p:cNvPicPr>
            <a:picLocks noChangeAspect="1"/>
          </p:cNvPicPr>
          <p:nvPr/>
        </p:nvPicPr>
        <p:blipFill rotWithShape="1">
          <a:blip r:embed="rId6">
            <a:extLst>
              <a:ext uri="{28A0092B-C50C-407E-A947-70E740481C1C}">
                <a14:useLocalDpi xmlns:a14="http://schemas.microsoft.com/office/drawing/2010/main" val="0"/>
              </a:ext>
            </a:extLst>
          </a:blip>
          <a:srcRect t="17504"/>
          <a:stretch/>
        </p:blipFill>
        <p:spPr>
          <a:xfrm>
            <a:off x="2879466" y="3958890"/>
            <a:ext cx="3558656" cy="2775620"/>
          </a:xfrm>
          <a:prstGeom prst="rect">
            <a:avLst/>
          </a:prstGeom>
        </p:spPr>
      </p:pic>
    </p:spTree>
    <p:extLst>
      <p:ext uri="{BB962C8B-B14F-4D97-AF65-F5344CB8AC3E}">
        <p14:creationId xmlns:p14="http://schemas.microsoft.com/office/powerpoint/2010/main" val="565485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42">
            <a:extLst>
              <a:ext uri="{FF2B5EF4-FFF2-40B4-BE49-F238E27FC236}">
                <a16:creationId xmlns:a16="http://schemas.microsoft.com/office/drawing/2014/main" id="{5399EF98-DDDC-0541-FD93-0372F8571E62}"/>
              </a:ext>
            </a:extLst>
          </p:cNvPr>
          <p:cNvSpPr txBox="1"/>
          <p:nvPr/>
        </p:nvSpPr>
        <p:spPr>
          <a:xfrm>
            <a:off x="2036743" y="491855"/>
            <a:ext cx="2535257" cy="492443"/>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3200" dirty="0">
                <a:solidFill>
                  <a:srgbClr val="447A8D"/>
                </a:solidFill>
              </a:rPr>
              <a:t>算法实现</a:t>
            </a:r>
          </a:p>
        </p:txBody>
      </p:sp>
      <p:sp>
        <p:nvSpPr>
          <p:cNvPr id="10" name="文本框 9">
            <a:extLst>
              <a:ext uri="{FF2B5EF4-FFF2-40B4-BE49-F238E27FC236}">
                <a16:creationId xmlns:a16="http://schemas.microsoft.com/office/drawing/2014/main" id="{0DF407E8-5D32-222C-1612-518577EAAC1A}"/>
              </a:ext>
            </a:extLst>
          </p:cNvPr>
          <p:cNvSpPr txBox="1"/>
          <p:nvPr/>
        </p:nvSpPr>
        <p:spPr>
          <a:xfrm>
            <a:off x="1789855" y="1127418"/>
            <a:ext cx="10161793" cy="2455480"/>
          </a:xfrm>
          <a:prstGeom prst="rect">
            <a:avLst/>
          </a:prstGeom>
          <a:noFill/>
        </p:spPr>
        <p:txBody>
          <a:bodyPr wrap="square">
            <a:spAutoFit/>
          </a:bodyPr>
          <a:lstStyle/>
          <a:p>
            <a:pPr>
              <a:lnSpc>
                <a:spcPct val="150000"/>
              </a:lnSpc>
            </a:pPr>
            <a:r>
              <a:rPr lang="zh-CN" altLang="en-US" sz="2400" b="1" dirty="0"/>
              <a:t>自动扫雷</a:t>
            </a:r>
            <a:r>
              <a:rPr lang="en-US" altLang="zh-CN" sz="2400" b="1" dirty="0"/>
              <a:t>——</a:t>
            </a:r>
            <a:r>
              <a:rPr lang="zh-CN" altLang="en-US" sz="2400" b="1" dirty="0"/>
              <a:t>概率扫雷</a:t>
            </a:r>
            <a:endParaRPr lang="en-US" altLang="zh-CN" sz="2400" b="1" dirty="0"/>
          </a:p>
          <a:p>
            <a:pPr>
              <a:lnSpc>
                <a:spcPct val="150000"/>
              </a:lnSpc>
            </a:pPr>
            <a:r>
              <a:rPr lang="en-US" altLang="zh-CN" sz="1600" dirty="0" err="1"/>
              <a:t>probabilisticMine</a:t>
            </a:r>
            <a:r>
              <a:rPr lang="en-US" altLang="zh-CN" sz="1600" dirty="0"/>
              <a:t> :: </a:t>
            </a:r>
            <a:r>
              <a:rPr lang="en-US" altLang="zh-CN" sz="1600" dirty="0" err="1"/>
              <a:t>RandomGen</a:t>
            </a:r>
            <a:r>
              <a:rPr lang="en-US" altLang="zh-CN" sz="1600" dirty="0"/>
              <a:t> g =&gt; [[Int]] -&gt; [[Int]] -&gt; g -&gt; [[Int]]</a:t>
            </a:r>
          </a:p>
          <a:p>
            <a:pPr>
              <a:lnSpc>
                <a:spcPct val="150000"/>
              </a:lnSpc>
            </a:pPr>
            <a:r>
              <a:rPr lang="zh-CN" altLang="en-US" sz="1600" dirty="0"/>
              <a:t>概率扫雷是对轮廓网格中选取非雷格概率最大的网格进行</a:t>
            </a:r>
            <a:r>
              <a:rPr lang="en-US" altLang="zh-CN" sz="1600" dirty="0"/>
              <a:t>sweep</a:t>
            </a:r>
            <a:r>
              <a:rPr lang="zh-CN" altLang="en-US" sz="1600" dirty="0"/>
              <a:t>操作。</a:t>
            </a:r>
            <a:endParaRPr lang="en-US" altLang="zh-CN" sz="1600" dirty="0"/>
          </a:p>
          <a:p>
            <a:pPr marL="285750" indent="-285750">
              <a:lnSpc>
                <a:spcPct val="150000"/>
              </a:lnSpc>
              <a:buFont typeface="Arial" panose="020B0604020202020204" pitchFamily="34" charset="0"/>
              <a:buChar char="•"/>
            </a:pPr>
            <a:r>
              <a:rPr lang="zh-CN" altLang="en-US" sz="1600" dirty="0"/>
              <a:t>实现方法与多格推断类似先枚举边界网格周围的</a:t>
            </a:r>
            <a:r>
              <a:rPr lang="en-US" altLang="zh-CN" sz="1600" dirty="0" err="1"/>
              <a:t>nonVisited</a:t>
            </a:r>
            <a:r>
              <a:rPr lang="zh-CN" altLang="en-US" sz="1600" dirty="0"/>
              <a:t>网格（集合称为轮廓网格）的可能的状态排列，过滤掉不合法的排列情况，在剩余的情况中，选取</a:t>
            </a:r>
            <a:r>
              <a:rPr lang="en-US" altLang="zh-CN" sz="1600" dirty="0"/>
              <a:t>visited</a:t>
            </a:r>
            <a:r>
              <a:rPr lang="zh-CN" altLang="en-US" sz="1600" dirty="0"/>
              <a:t>出现次数最多的网格进行</a:t>
            </a:r>
            <a:r>
              <a:rPr lang="en-US" altLang="zh-CN" sz="1600" dirty="0"/>
              <a:t>sweep</a:t>
            </a:r>
            <a:r>
              <a:rPr lang="zh-CN" altLang="en-US" sz="1600" dirty="0"/>
              <a:t>。</a:t>
            </a:r>
            <a:endParaRPr lang="en-US" altLang="zh-CN" sz="1600" dirty="0"/>
          </a:p>
          <a:p>
            <a:pPr marL="285750" indent="-285750">
              <a:lnSpc>
                <a:spcPct val="150000"/>
              </a:lnSpc>
              <a:buFont typeface="Arial" panose="020B0604020202020204" pitchFamily="34" charset="0"/>
              <a:buChar char="•"/>
            </a:pPr>
            <a:r>
              <a:rPr lang="zh-CN" altLang="en-US" sz="1600" dirty="0"/>
              <a:t>同样也是由于枚举所有轮廓网格的方法复杂度太高，同样对轮廓网格进行了分组处理。</a:t>
            </a:r>
            <a:endParaRPr lang="en-US" altLang="zh-CN" sz="1600" dirty="0"/>
          </a:p>
        </p:txBody>
      </p:sp>
      <p:pic>
        <p:nvPicPr>
          <p:cNvPr id="4" name="图片 3">
            <a:extLst>
              <a:ext uri="{FF2B5EF4-FFF2-40B4-BE49-F238E27FC236}">
                <a16:creationId xmlns:a16="http://schemas.microsoft.com/office/drawing/2014/main" id="{2A037E51-C0C5-0829-DFCA-D80F08D45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309" y="3582898"/>
            <a:ext cx="3318066" cy="3264301"/>
          </a:xfrm>
          <a:prstGeom prst="rect">
            <a:avLst/>
          </a:prstGeom>
        </p:spPr>
      </p:pic>
      <p:pic>
        <p:nvPicPr>
          <p:cNvPr id="7" name="图片 6">
            <a:extLst>
              <a:ext uri="{FF2B5EF4-FFF2-40B4-BE49-F238E27FC236}">
                <a16:creationId xmlns:a16="http://schemas.microsoft.com/office/drawing/2014/main" id="{17FE78F6-9415-7165-32B1-02E687E399E1}"/>
              </a:ext>
            </a:extLst>
          </p:cNvPr>
          <p:cNvPicPr>
            <a:picLocks noChangeAspect="1"/>
          </p:cNvPicPr>
          <p:nvPr/>
        </p:nvPicPr>
        <p:blipFill rotWithShape="1">
          <a:blip r:embed="rId4">
            <a:extLst>
              <a:ext uri="{28A0092B-C50C-407E-A947-70E740481C1C}">
                <a14:useLocalDpi xmlns:a14="http://schemas.microsoft.com/office/drawing/2010/main" val="0"/>
              </a:ext>
            </a:extLst>
          </a:blip>
          <a:srcRect t="16374"/>
          <a:stretch/>
        </p:blipFill>
        <p:spPr>
          <a:xfrm>
            <a:off x="1952625" y="3593699"/>
            <a:ext cx="4009636" cy="3170217"/>
          </a:xfrm>
          <a:prstGeom prst="rect">
            <a:avLst/>
          </a:prstGeom>
        </p:spPr>
      </p:pic>
    </p:spTree>
    <p:extLst>
      <p:ext uri="{BB962C8B-B14F-4D97-AF65-F5344CB8AC3E}">
        <p14:creationId xmlns:p14="http://schemas.microsoft.com/office/powerpoint/2010/main" val="3247750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42">
            <a:extLst>
              <a:ext uri="{FF2B5EF4-FFF2-40B4-BE49-F238E27FC236}">
                <a16:creationId xmlns:a16="http://schemas.microsoft.com/office/drawing/2014/main" id="{5399EF98-DDDC-0541-FD93-0372F8571E62}"/>
              </a:ext>
            </a:extLst>
          </p:cNvPr>
          <p:cNvSpPr txBox="1"/>
          <p:nvPr/>
        </p:nvSpPr>
        <p:spPr>
          <a:xfrm>
            <a:off x="2036743" y="491855"/>
            <a:ext cx="2535257" cy="492443"/>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3200" dirty="0">
                <a:solidFill>
                  <a:srgbClr val="447A8D"/>
                </a:solidFill>
              </a:rPr>
              <a:t>算法实现</a:t>
            </a:r>
          </a:p>
        </p:txBody>
      </p:sp>
      <p:sp>
        <p:nvSpPr>
          <p:cNvPr id="10" name="文本框 9">
            <a:extLst>
              <a:ext uri="{FF2B5EF4-FFF2-40B4-BE49-F238E27FC236}">
                <a16:creationId xmlns:a16="http://schemas.microsoft.com/office/drawing/2014/main" id="{0DF407E8-5D32-222C-1612-518577EAAC1A}"/>
              </a:ext>
            </a:extLst>
          </p:cNvPr>
          <p:cNvSpPr txBox="1"/>
          <p:nvPr/>
        </p:nvSpPr>
        <p:spPr>
          <a:xfrm>
            <a:off x="1780524" y="1127418"/>
            <a:ext cx="6951452" cy="3194144"/>
          </a:xfrm>
          <a:prstGeom prst="rect">
            <a:avLst/>
          </a:prstGeom>
          <a:noFill/>
        </p:spPr>
        <p:txBody>
          <a:bodyPr wrap="square">
            <a:spAutoFit/>
          </a:bodyPr>
          <a:lstStyle/>
          <a:p>
            <a:pPr>
              <a:lnSpc>
                <a:spcPct val="150000"/>
              </a:lnSpc>
            </a:pPr>
            <a:r>
              <a:rPr lang="zh-CN" altLang="en-US" sz="2400" b="1" dirty="0"/>
              <a:t>自动扫雷</a:t>
            </a:r>
            <a:r>
              <a:rPr lang="en-US" altLang="zh-CN" sz="2400" b="1" dirty="0"/>
              <a:t>——</a:t>
            </a:r>
            <a:r>
              <a:rPr lang="zh-CN" altLang="en-US" sz="2400" b="1" dirty="0"/>
              <a:t>组合方法</a:t>
            </a:r>
            <a:endParaRPr lang="en-US" altLang="zh-CN" sz="2400" b="1" dirty="0"/>
          </a:p>
          <a:p>
            <a:pPr>
              <a:lnSpc>
                <a:spcPct val="150000"/>
              </a:lnSpc>
            </a:pPr>
            <a:r>
              <a:rPr lang="en-US" altLang="zh-CN" sz="1600" dirty="0" err="1"/>
              <a:t>automaticMine</a:t>
            </a:r>
            <a:r>
              <a:rPr lang="en-US" altLang="zh-CN" sz="1600" dirty="0"/>
              <a:t> :: </a:t>
            </a:r>
            <a:r>
              <a:rPr lang="en-US" altLang="zh-CN" sz="1600" dirty="0" err="1"/>
              <a:t>RandomGen</a:t>
            </a:r>
            <a:r>
              <a:rPr lang="en-US" altLang="zh-CN" sz="1600" dirty="0"/>
              <a:t> g =&gt; [[Int]] -&gt; [[Int]] -&gt; g -&gt; [[Int]]</a:t>
            </a:r>
          </a:p>
          <a:p>
            <a:pPr indent="304800" algn="just">
              <a:lnSpc>
                <a:spcPct val="150000"/>
              </a:lnSpc>
            </a:pPr>
            <a:r>
              <a:rPr lang="zh-CN" altLang="en-US" sz="1600" dirty="0"/>
              <a:t>通过组合前面几种扫雷方法得到一个全自动的扫雷算法，</a:t>
            </a:r>
            <a:r>
              <a:rPr lang="zh-CN" altLang="zh-CN" sz="1600" dirty="0"/>
              <a:t>策略如下：</a:t>
            </a:r>
          </a:p>
          <a:p>
            <a:pPr marL="285750" lvl="0" indent="-285750" algn="just">
              <a:lnSpc>
                <a:spcPct val="150000"/>
              </a:lnSpc>
              <a:buFont typeface="Arial" panose="020B0604020202020204" pitchFamily="34" charset="0"/>
              <a:buChar char="•"/>
            </a:pPr>
            <a:r>
              <a:rPr lang="zh-CN" altLang="zh-CN" sz="1600" dirty="0"/>
              <a:t>首先优先采用单格推断，复杂度中等，且得到的结果一定正确。</a:t>
            </a:r>
          </a:p>
          <a:p>
            <a:pPr marL="285750" lvl="0" indent="-285750" algn="just">
              <a:lnSpc>
                <a:spcPct val="150000"/>
              </a:lnSpc>
              <a:buFont typeface="Arial" panose="020B0604020202020204" pitchFamily="34" charset="0"/>
              <a:buChar char="•"/>
            </a:pPr>
            <a:r>
              <a:rPr lang="zh-CN" altLang="zh-CN" sz="1600" dirty="0"/>
              <a:t>当单格推断失败（无法更新</a:t>
            </a:r>
            <a:r>
              <a:rPr lang="en-US" altLang="zh-CN" sz="1600" dirty="0" err="1"/>
              <a:t>sgrid</a:t>
            </a:r>
            <a:r>
              <a:rPr lang="zh-CN" altLang="zh-CN" sz="1600" dirty="0"/>
              <a:t>）则进行多格推断，复杂度高于单格推断，但是能够获取的信息更多。</a:t>
            </a:r>
          </a:p>
          <a:p>
            <a:pPr marL="285750" lvl="0" indent="-285750" algn="just">
              <a:lnSpc>
                <a:spcPct val="150000"/>
              </a:lnSpc>
              <a:buFont typeface="Arial" panose="020B0604020202020204" pitchFamily="34" charset="0"/>
              <a:buChar char="•"/>
            </a:pPr>
            <a:r>
              <a:rPr lang="zh-CN" altLang="zh-CN" sz="1600" dirty="0"/>
              <a:t>当单格和多格推断都失败的时候，进行随机扫雷，复杂度最低，但是有概率失败。</a:t>
            </a:r>
          </a:p>
        </p:txBody>
      </p:sp>
      <p:pic>
        <p:nvPicPr>
          <p:cNvPr id="6" name="图片 5">
            <a:extLst>
              <a:ext uri="{FF2B5EF4-FFF2-40B4-BE49-F238E27FC236}">
                <a16:creationId xmlns:a16="http://schemas.microsoft.com/office/drawing/2014/main" id="{776A8B34-266C-D0DE-943E-505CBA7F0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0335" y="3948709"/>
            <a:ext cx="2957209" cy="2909291"/>
          </a:xfrm>
          <a:prstGeom prst="rect">
            <a:avLst/>
          </a:prstGeom>
        </p:spPr>
      </p:pic>
      <p:pic>
        <p:nvPicPr>
          <p:cNvPr id="11" name="图片 10">
            <a:extLst>
              <a:ext uri="{FF2B5EF4-FFF2-40B4-BE49-F238E27FC236}">
                <a16:creationId xmlns:a16="http://schemas.microsoft.com/office/drawing/2014/main" id="{52EE71F9-010D-7817-C84F-23F0C43C3137}"/>
              </a:ext>
            </a:extLst>
          </p:cNvPr>
          <p:cNvPicPr>
            <a:picLocks noChangeAspect="1"/>
          </p:cNvPicPr>
          <p:nvPr/>
        </p:nvPicPr>
        <p:blipFill rotWithShape="1">
          <a:blip r:embed="rId4">
            <a:extLst>
              <a:ext uri="{28A0092B-C50C-407E-A947-70E740481C1C}">
                <a14:useLocalDpi xmlns:a14="http://schemas.microsoft.com/office/drawing/2010/main" val="0"/>
              </a:ext>
            </a:extLst>
          </a:blip>
          <a:srcRect r="35820"/>
          <a:stretch/>
        </p:blipFill>
        <p:spPr>
          <a:xfrm>
            <a:off x="8731976" y="0"/>
            <a:ext cx="3460024" cy="5772150"/>
          </a:xfrm>
          <a:prstGeom prst="rect">
            <a:avLst/>
          </a:prstGeom>
        </p:spPr>
      </p:pic>
      <p:sp>
        <p:nvSpPr>
          <p:cNvPr id="12" name="文本框 11">
            <a:extLst>
              <a:ext uri="{FF2B5EF4-FFF2-40B4-BE49-F238E27FC236}">
                <a16:creationId xmlns:a16="http://schemas.microsoft.com/office/drawing/2014/main" id="{DCAC71B7-CB81-6E25-7F42-BCE5C60C0703}"/>
              </a:ext>
            </a:extLst>
          </p:cNvPr>
          <p:cNvSpPr txBox="1"/>
          <p:nvPr/>
        </p:nvSpPr>
        <p:spPr>
          <a:xfrm>
            <a:off x="1780524" y="4175078"/>
            <a:ext cx="3864496" cy="2523768"/>
          </a:xfrm>
          <a:prstGeom prst="rect">
            <a:avLst/>
          </a:prstGeom>
          <a:noFill/>
        </p:spPr>
        <p:txBody>
          <a:bodyPr wrap="square">
            <a:spAutoFit/>
          </a:bodyPr>
          <a:lstStyle/>
          <a:p>
            <a:pPr>
              <a:lnSpc>
                <a:spcPct val="150000"/>
              </a:lnSpc>
            </a:pPr>
            <a:r>
              <a:rPr lang="zh-CN" altLang="en-US" sz="2400" b="1" dirty="0"/>
              <a:t>状态判断</a:t>
            </a:r>
            <a:endParaRPr lang="en-US" altLang="zh-CN" sz="2400" b="1" dirty="0"/>
          </a:p>
          <a:p>
            <a:pPr>
              <a:spcAft>
                <a:spcPts val="600"/>
              </a:spcAft>
            </a:pPr>
            <a:r>
              <a:rPr lang="zh-CN" altLang="en-US" sz="1600" dirty="0"/>
              <a:t>每次状态更新后都需要判断游戏是否结束（输赢）</a:t>
            </a:r>
            <a:endParaRPr lang="en-US" altLang="zh-CN" sz="1600" dirty="0"/>
          </a:p>
          <a:p>
            <a:pPr marL="285750" indent="-285750">
              <a:spcAft>
                <a:spcPts val="600"/>
              </a:spcAft>
              <a:buFont typeface="Arial" panose="020B0604020202020204" pitchFamily="34" charset="0"/>
              <a:buChar char="•"/>
            </a:pPr>
            <a:r>
              <a:rPr lang="zh-CN" altLang="en-US" sz="1600" dirty="0"/>
              <a:t>输的条件是</a:t>
            </a:r>
            <a:r>
              <a:rPr lang="zh-CN" altLang="zh-CN" sz="1600" dirty="0"/>
              <a:t>在</a:t>
            </a:r>
            <a:r>
              <a:rPr lang="en-US" altLang="zh-CN" sz="1600" dirty="0"/>
              <a:t>visited</a:t>
            </a:r>
            <a:r>
              <a:rPr lang="zh-CN" altLang="zh-CN" sz="1600" dirty="0"/>
              <a:t>状态的网格数值为</a:t>
            </a:r>
            <a:r>
              <a:rPr lang="en-US" altLang="zh-CN" sz="1600" dirty="0"/>
              <a:t>-1</a:t>
            </a:r>
            <a:r>
              <a:rPr lang="zh-CN" altLang="zh-CN" sz="1600" dirty="0"/>
              <a:t>（炸弹）</a:t>
            </a:r>
            <a:endParaRPr lang="en-US" altLang="zh-CN" sz="1600" dirty="0"/>
          </a:p>
          <a:p>
            <a:pPr marL="285750" indent="-285750">
              <a:spcAft>
                <a:spcPts val="600"/>
              </a:spcAft>
              <a:buFont typeface="Arial" panose="020B0604020202020204" pitchFamily="34" charset="0"/>
              <a:buChar char="•"/>
            </a:pPr>
            <a:r>
              <a:rPr lang="zh-CN" altLang="en-US" sz="1600" dirty="0"/>
              <a:t>赢的条件是</a:t>
            </a:r>
            <a:r>
              <a:rPr lang="zh-CN" altLang="zh-CN" sz="1600" dirty="0"/>
              <a:t>不存在</a:t>
            </a:r>
            <a:r>
              <a:rPr lang="en-US" altLang="zh-CN" sz="1600" dirty="0" err="1"/>
              <a:t>nonVisited</a:t>
            </a:r>
            <a:r>
              <a:rPr lang="zh-CN" altLang="zh-CN" sz="1600" dirty="0"/>
              <a:t>状态的非炸弹网格（数值大于等于</a:t>
            </a:r>
            <a:r>
              <a:rPr lang="en-US" altLang="zh-CN" sz="1600" dirty="0"/>
              <a:t>0</a:t>
            </a:r>
            <a:r>
              <a:rPr lang="zh-CN" altLang="zh-CN" sz="1600" dirty="0"/>
              <a:t>）且没有标记错误的</a:t>
            </a:r>
            <a:r>
              <a:rPr lang="en-US" altLang="zh-CN" sz="1600" dirty="0"/>
              <a:t>flag</a:t>
            </a:r>
            <a:r>
              <a:rPr lang="zh-CN" altLang="zh-CN" sz="1600" dirty="0"/>
              <a:t>且没有输</a:t>
            </a:r>
            <a:endParaRPr lang="en-US" altLang="zh-CN" sz="1600" dirty="0"/>
          </a:p>
        </p:txBody>
      </p:sp>
    </p:spTree>
    <p:extLst>
      <p:ext uri="{BB962C8B-B14F-4D97-AF65-F5344CB8AC3E}">
        <p14:creationId xmlns:p14="http://schemas.microsoft.com/office/powerpoint/2010/main" val="3458929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2">
            <a:extLst>
              <a:ext uri="{FF2B5EF4-FFF2-40B4-BE49-F238E27FC236}">
                <a16:creationId xmlns:a16="http://schemas.microsoft.com/office/drawing/2014/main" id="{8C5CDB65-0DF8-7C8A-7AA0-73911B6B10CB}"/>
              </a:ext>
            </a:extLst>
          </p:cNvPr>
          <p:cNvSpPr txBox="1"/>
          <p:nvPr/>
        </p:nvSpPr>
        <p:spPr>
          <a:xfrm>
            <a:off x="2036743" y="491855"/>
            <a:ext cx="8463091" cy="492443"/>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3200" dirty="0">
                <a:solidFill>
                  <a:srgbClr val="447A8D"/>
                </a:solidFill>
              </a:rPr>
              <a:t>交互界面</a:t>
            </a:r>
          </a:p>
        </p:txBody>
      </p:sp>
      <p:sp>
        <p:nvSpPr>
          <p:cNvPr id="6" name="文本框 5">
            <a:extLst>
              <a:ext uri="{FF2B5EF4-FFF2-40B4-BE49-F238E27FC236}">
                <a16:creationId xmlns:a16="http://schemas.microsoft.com/office/drawing/2014/main" id="{130FBFDF-5D5E-D2F8-54C7-2B891E7FCA93}"/>
              </a:ext>
            </a:extLst>
          </p:cNvPr>
          <p:cNvSpPr txBox="1"/>
          <p:nvPr/>
        </p:nvSpPr>
        <p:spPr>
          <a:xfrm>
            <a:off x="2036744" y="1523096"/>
            <a:ext cx="9647256" cy="5040804"/>
          </a:xfrm>
          <a:prstGeom prst="rect">
            <a:avLst/>
          </a:prstGeom>
          <a:noFill/>
        </p:spPr>
        <p:txBody>
          <a:bodyPr wrap="square">
            <a:spAutoFit/>
          </a:bodyPr>
          <a:lstStyle/>
          <a:p>
            <a:r>
              <a:rPr lang="zh-CN" altLang="en-US" sz="2400" b="1" dirty="0"/>
              <a:t>终端模式</a:t>
            </a:r>
            <a:endParaRPr lang="en-US" altLang="zh-CN" sz="1600" dirty="0"/>
          </a:p>
          <a:p>
            <a:pPr marL="285750" indent="-285750" algn="just">
              <a:lnSpc>
                <a:spcPct val="150000"/>
              </a:lnSpc>
              <a:buFont typeface="Arial" panose="020B0604020202020204" pitchFamily="34" charset="0"/>
              <a:buChar char="•"/>
            </a:pPr>
            <a:r>
              <a:rPr lang="zh-CN" altLang="en-US" sz="1600" dirty="0"/>
              <a:t>在游戏过程中根据当前的</a:t>
            </a:r>
            <a:r>
              <a:rPr lang="en-US" altLang="zh-CN" sz="1600" dirty="0" err="1"/>
              <a:t>vgrid</a:t>
            </a:r>
            <a:r>
              <a:rPr lang="zh-CN" altLang="en-US" sz="1600" dirty="0"/>
              <a:t>和</a:t>
            </a:r>
            <a:r>
              <a:rPr lang="en-US" altLang="zh-CN" sz="1600" dirty="0" err="1"/>
              <a:t>sgrid</a:t>
            </a:r>
            <a:r>
              <a:rPr lang="zh-CN" altLang="en-US" sz="1600" dirty="0"/>
              <a:t>决定输出的矩阵值，再进行一些类型转换将最终的扫雷网格输出到终端中</a:t>
            </a:r>
            <a:endParaRPr lang="en-US" altLang="zh-CN" sz="1600" dirty="0"/>
          </a:p>
          <a:p>
            <a:pPr marL="285750" indent="-285750" algn="just">
              <a:lnSpc>
                <a:spcPct val="150000"/>
              </a:lnSpc>
              <a:buFont typeface="Arial" panose="020B0604020202020204" pitchFamily="34" charset="0"/>
              <a:buChar char="•"/>
            </a:pPr>
            <a:r>
              <a:rPr lang="zh-CN" altLang="en-US" sz="1600" dirty="0"/>
              <a:t>根据终端输出的帮助信息，输入相应的要求来实现与游戏的交互。</a:t>
            </a:r>
            <a:endParaRPr lang="en-US" altLang="zh-CN" sz="2400" dirty="0"/>
          </a:p>
          <a:p>
            <a:endParaRPr lang="en-US" altLang="zh-CN" sz="2400" dirty="0"/>
          </a:p>
          <a:p>
            <a:r>
              <a:rPr lang="zh-CN" altLang="en-US" sz="2400" b="1" dirty="0"/>
              <a:t>图形界面模式</a:t>
            </a:r>
            <a:endParaRPr lang="en-US" altLang="zh-CN" sz="2400" b="1" dirty="0"/>
          </a:p>
          <a:p>
            <a:pPr marL="285750" indent="-285750" algn="just">
              <a:lnSpc>
                <a:spcPct val="150000"/>
              </a:lnSpc>
              <a:buFont typeface="Arial" panose="020B0604020202020204" pitchFamily="34" charset="0"/>
              <a:buChar char="•"/>
            </a:pPr>
            <a:r>
              <a:rPr lang="zh-CN" altLang="zh-CN" sz="1600" dirty="0"/>
              <a:t>使用</a:t>
            </a:r>
            <a:r>
              <a:rPr lang="en-US" altLang="zh-CN" sz="1600" dirty="0" err="1"/>
              <a:t>gi-gtk</a:t>
            </a:r>
            <a:r>
              <a:rPr lang="zh-CN" altLang="zh-CN" sz="1600" dirty="0"/>
              <a:t>库进行</a:t>
            </a:r>
            <a:r>
              <a:rPr lang="en-US" altLang="zh-CN" sz="1600" dirty="0"/>
              <a:t>GUI</a:t>
            </a:r>
            <a:r>
              <a:rPr lang="zh-CN" altLang="zh-CN" sz="1600" dirty="0"/>
              <a:t>界面的实现。相关的文档和配置方法可见如下链接：</a:t>
            </a:r>
          </a:p>
          <a:p>
            <a:pPr lvl="1" algn="just">
              <a:lnSpc>
                <a:spcPct val="150000"/>
              </a:lnSpc>
            </a:pPr>
            <a:r>
              <a:rPr lang="en-US" altLang="zh-CN" sz="1600" u="sng" kern="100" dirty="0">
                <a:effectLst/>
                <a:ea typeface="宋体" panose="02010600030101010101" pitchFamily="2" charset="-122"/>
                <a:cs typeface="Times New Roman" panose="02020603050405020304" pitchFamily="18" charset="0"/>
              </a:rPr>
              <a:t>https://hackage.haskell.org/package/gi-gtk</a:t>
            </a:r>
            <a:endParaRPr lang="zh-CN" altLang="zh-CN" sz="1600" kern="100" dirty="0">
              <a:effectLst/>
              <a:ea typeface="宋体" panose="02010600030101010101" pitchFamily="2" charset="-122"/>
              <a:cs typeface="Times New Roman" panose="02020603050405020304" pitchFamily="18" charset="0"/>
            </a:endParaRPr>
          </a:p>
          <a:p>
            <a:pPr lvl="1" algn="just">
              <a:lnSpc>
                <a:spcPct val="150000"/>
              </a:lnSpc>
            </a:pPr>
            <a:r>
              <a:rPr lang="en-US" altLang="zh-CN" sz="1600" dirty="0">
                <a:hlinkClick r:id="rId3">
                  <a:extLst>
                    <a:ext uri="{A12FA001-AC4F-418D-AE19-62706E023703}">
                      <ahyp:hlinkClr xmlns:ahyp="http://schemas.microsoft.com/office/drawing/2018/hyperlinkcolor" val="tx"/>
                    </a:ext>
                  </a:extLst>
                </a:hlinkClick>
              </a:rPr>
              <a:t>https://github.com/haskell-gi/haskell-gi</a:t>
            </a:r>
            <a:endParaRPr lang="en-US" altLang="zh-CN" sz="1600" dirty="0"/>
          </a:p>
          <a:p>
            <a:pPr marL="285750" indent="-285750" algn="just">
              <a:lnSpc>
                <a:spcPct val="150000"/>
              </a:lnSpc>
              <a:buFont typeface="Arial" panose="020B0604020202020204" pitchFamily="34" charset="0"/>
              <a:buChar char="•"/>
            </a:pPr>
            <a:r>
              <a:rPr lang="zh-CN" altLang="en-US" sz="1600" dirty="0"/>
              <a:t>图形界面中有三类按钮：</a:t>
            </a:r>
            <a:endParaRPr lang="en-US" altLang="zh-CN" sz="1600" dirty="0"/>
          </a:p>
          <a:p>
            <a:pPr marL="742950" lvl="1" indent="-285750" algn="just">
              <a:lnSpc>
                <a:spcPct val="150000"/>
              </a:lnSpc>
              <a:buFont typeface="Arial" panose="020B0604020202020204" pitchFamily="34" charset="0"/>
              <a:buChar char="•"/>
            </a:pPr>
            <a:r>
              <a:rPr lang="zh-CN" altLang="en-US" sz="1600" dirty="0"/>
              <a:t>扫雷网格按钮，回调函数将更新扫雷网格</a:t>
            </a:r>
            <a:endParaRPr lang="en-US" altLang="zh-CN" sz="1600" dirty="0"/>
          </a:p>
          <a:p>
            <a:pPr marL="742950" lvl="1" indent="-285750" algn="just">
              <a:lnSpc>
                <a:spcPct val="150000"/>
              </a:lnSpc>
              <a:buFont typeface="Arial" panose="020B0604020202020204" pitchFamily="34" charset="0"/>
              <a:buChar char="•"/>
            </a:pPr>
            <a:r>
              <a:rPr lang="zh-CN" altLang="en-US" sz="1600" dirty="0"/>
              <a:t>重置按钮，回调函数将根据按钮将游戏重置到不同的网格大小</a:t>
            </a:r>
            <a:endParaRPr lang="en-US" altLang="zh-CN" sz="1600" dirty="0"/>
          </a:p>
          <a:p>
            <a:pPr marL="742950" lvl="1" indent="-285750" algn="just">
              <a:lnSpc>
                <a:spcPct val="150000"/>
              </a:lnSpc>
              <a:buFont typeface="Arial" panose="020B0604020202020204" pitchFamily="34" charset="0"/>
              <a:buChar char="•"/>
            </a:pPr>
            <a:r>
              <a:rPr lang="zh-CN" altLang="en-US" sz="1600" dirty="0"/>
              <a:t>自动扫雷按钮，回调函数将根据按钮对应的操作更新扫雷网格</a:t>
            </a:r>
            <a:endParaRPr lang="zh-CN" altLang="zh-CN" sz="1600" dirty="0"/>
          </a:p>
        </p:txBody>
      </p:sp>
    </p:spTree>
    <p:extLst>
      <p:ext uri="{BB962C8B-B14F-4D97-AF65-F5344CB8AC3E}">
        <p14:creationId xmlns:p14="http://schemas.microsoft.com/office/powerpoint/2010/main" val="2277177206"/>
      </p:ext>
    </p:extLst>
  </p:cSld>
  <p:clrMapOvr>
    <a:masterClrMapping/>
  </p:clrMapOvr>
  <mc:AlternateContent xmlns:mc="http://schemas.openxmlformats.org/markup-compatibility/2006" xmlns:p14="http://schemas.microsoft.com/office/powerpoint/2010/main">
    <mc:Choice Requires="p14">
      <p:transition p14:dur="10" advTm="181000"/>
    </mc:Choice>
    <mc:Fallback xmlns="">
      <p:transition advTm="181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a:extLst>
              <a:ext uri="{FF2B5EF4-FFF2-40B4-BE49-F238E27FC236}">
                <a16:creationId xmlns:a16="http://schemas.microsoft.com/office/drawing/2014/main" id="{33478501-66DF-AA4E-B623-5EF32D32336B}"/>
              </a:ext>
            </a:extLst>
          </p:cNvPr>
          <p:cNvSpPr txBox="1"/>
          <p:nvPr/>
        </p:nvSpPr>
        <p:spPr>
          <a:xfrm>
            <a:off x="2036743" y="491855"/>
            <a:ext cx="3593495" cy="492443"/>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3200" dirty="0">
                <a:solidFill>
                  <a:srgbClr val="447A8D"/>
                </a:solidFill>
              </a:rPr>
              <a:t>总结</a:t>
            </a:r>
            <a:r>
              <a:rPr lang="en-US" altLang="zh-CN" sz="3200" dirty="0">
                <a:solidFill>
                  <a:srgbClr val="447A8D"/>
                </a:solidFill>
              </a:rPr>
              <a:t>&amp;</a:t>
            </a:r>
            <a:r>
              <a:rPr lang="zh-CN" altLang="en-US" sz="3200" dirty="0">
                <a:solidFill>
                  <a:srgbClr val="447A8D"/>
                </a:solidFill>
              </a:rPr>
              <a:t>游戏展示</a:t>
            </a:r>
          </a:p>
        </p:txBody>
      </p:sp>
      <p:sp>
        <p:nvSpPr>
          <p:cNvPr id="3" name="文本框 2">
            <a:extLst>
              <a:ext uri="{FF2B5EF4-FFF2-40B4-BE49-F238E27FC236}">
                <a16:creationId xmlns:a16="http://schemas.microsoft.com/office/drawing/2014/main" id="{19C07B2B-8D66-2264-0945-87F00D7BD6E5}"/>
              </a:ext>
            </a:extLst>
          </p:cNvPr>
          <p:cNvSpPr txBox="1"/>
          <p:nvPr/>
        </p:nvSpPr>
        <p:spPr>
          <a:xfrm>
            <a:off x="2036744" y="1523096"/>
            <a:ext cx="9647256" cy="4117474"/>
          </a:xfrm>
          <a:prstGeom prst="rect">
            <a:avLst/>
          </a:prstGeom>
          <a:noFill/>
        </p:spPr>
        <p:txBody>
          <a:bodyPr wrap="square">
            <a:spAutoFit/>
          </a:bodyPr>
          <a:lstStyle/>
          <a:p>
            <a:r>
              <a:rPr lang="zh-CN" altLang="en-US" sz="2400" b="1" dirty="0"/>
              <a:t>文件列表</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lvl="0" indent="-285750" algn="just">
              <a:lnSpc>
                <a:spcPct val="150000"/>
              </a:lnSpc>
              <a:buFont typeface="Arial" panose="020B0604020202020204" pitchFamily="34" charset="0"/>
              <a:buChar char="•"/>
            </a:pPr>
            <a:r>
              <a:rPr lang="en-US" altLang="zh-CN" sz="1600" dirty="0" err="1"/>
              <a:t>Util.hs</a:t>
            </a:r>
            <a:r>
              <a:rPr lang="zh-CN" altLang="zh-CN" sz="1600" dirty="0"/>
              <a:t>：包含一些功能函数，如生成指定长度统一内容的列表的函数</a:t>
            </a:r>
            <a:r>
              <a:rPr lang="en-US" altLang="zh-CN" sz="1600" dirty="0" err="1"/>
              <a:t>getUnitList</a:t>
            </a:r>
            <a:r>
              <a:rPr lang="zh-CN" altLang="zh-CN" sz="1600" dirty="0"/>
              <a:t>，获得列表最大值的函数</a:t>
            </a:r>
            <a:r>
              <a:rPr lang="en-US" altLang="zh-CN" sz="1600" dirty="0" err="1"/>
              <a:t>listMax</a:t>
            </a:r>
            <a:r>
              <a:rPr lang="zh-CN" altLang="zh-CN" sz="1600" dirty="0"/>
              <a:t>，列表去重复元素函数</a:t>
            </a:r>
            <a:r>
              <a:rPr lang="en-US" altLang="zh-CN" sz="1600" dirty="0"/>
              <a:t>unique</a:t>
            </a:r>
            <a:r>
              <a:rPr lang="zh-CN" altLang="zh-CN" sz="1600" dirty="0"/>
              <a:t>等。</a:t>
            </a:r>
          </a:p>
          <a:p>
            <a:pPr marL="285750" lvl="0" indent="-285750" algn="just">
              <a:lnSpc>
                <a:spcPct val="150000"/>
              </a:lnSpc>
              <a:buFont typeface="Arial" panose="020B0604020202020204" pitchFamily="34" charset="0"/>
              <a:buChar char="•"/>
            </a:pPr>
            <a:r>
              <a:rPr lang="en-US" altLang="zh-CN" sz="1600" dirty="0" err="1"/>
              <a:t>MyRandom.hs</a:t>
            </a:r>
            <a:r>
              <a:rPr lang="zh-CN" altLang="zh-CN" sz="1600" dirty="0"/>
              <a:t>：生成随机数的函数，主要有</a:t>
            </a:r>
            <a:r>
              <a:rPr lang="en-US" altLang="zh-CN" sz="1600" dirty="0" err="1"/>
              <a:t>getR</a:t>
            </a:r>
            <a:r>
              <a:rPr lang="zh-CN" altLang="zh-CN" sz="1600" dirty="0"/>
              <a:t>和</a:t>
            </a:r>
            <a:r>
              <a:rPr lang="en-US" altLang="zh-CN" sz="1600" dirty="0" err="1"/>
              <a:t>getRList</a:t>
            </a:r>
            <a:r>
              <a:rPr lang="zh-CN" altLang="zh-CN" sz="1600" dirty="0"/>
              <a:t>，分别生成一个随机数和一个不重复的有序的随机数列表。</a:t>
            </a:r>
          </a:p>
          <a:p>
            <a:pPr marL="285750" lvl="0" indent="-285750" algn="just">
              <a:lnSpc>
                <a:spcPct val="150000"/>
              </a:lnSpc>
              <a:buFont typeface="Arial" panose="020B0604020202020204" pitchFamily="34" charset="0"/>
              <a:buChar char="•"/>
            </a:pPr>
            <a:r>
              <a:rPr lang="en-US" altLang="zh-CN" sz="1600" dirty="0" err="1"/>
              <a:t>Grid.hs</a:t>
            </a:r>
            <a:r>
              <a:rPr lang="zh-CN" altLang="zh-CN" sz="1600" dirty="0"/>
              <a:t>：包含网格基本操作的函数。</a:t>
            </a:r>
          </a:p>
          <a:p>
            <a:pPr marL="285750" lvl="0" indent="-285750" algn="just">
              <a:lnSpc>
                <a:spcPct val="150000"/>
              </a:lnSpc>
              <a:buFont typeface="Arial" panose="020B0604020202020204" pitchFamily="34" charset="0"/>
              <a:buChar char="•"/>
            </a:pPr>
            <a:r>
              <a:rPr lang="en-US" altLang="zh-CN" sz="1600" dirty="0" err="1"/>
              <a:t>Mine.hs</a:t>
            </a:r>
            <a:r>
              <a:rPr lang="zh-CN" altLang="zh-CN" sz="1600" dirty="0"/>
              <a:t>：包含扫雷基本操作的函数，</a:t>
            </a:r>
            <a:r>
              <a:rPr lang="en-US" altLang="zh-CN" sz="1600" dirty="0"/>
              <a:t>sweep</a:t>
            </a:r>
            <a:r>
              <a:rPr lang="zh-CN" altLang="zh-CN" sz="1600" dirty="0"/>
              <a:t>，</a:t>
            </a:r>
            <a:r>
              <a:rPr lang="en-US" altLang="zh-CN" sz="1600" dirty="0" err="1"/>
              <a:t>setFlag</a:t>
            </a:r>
            <a:r>
              <a:rPr lang="zh-CN" altLang="zh-CN" sz="1600" dirty="0"/>
              <a:t>，</a:t>
            </a:r>
            <a:r>
              <a:rPr lang="en-US" altLang="zh-CN" sz="1600" dirty="0" err="1"/>
              <a:t>unsetFlag</a:t>
            </a:r>
            <a:r>
              <a:rPr lang="zh-CN" altLang="zh-CN" sz="1600" dirty="0"/>
              <a:t>，</a:t>
            </a:r>
            <a:r>
              <a:rPr lang="en-US" altLang="zh-CN" sz="1600" dirty="0" err="1"/>
              <a:t>automaticMine</a:t>
            </a:r>
            <a:r>
              <a:rPr lang="en-US" altLang="zh-CN" sz="1600" dirty="0"/>
              <a:t> </a:t>
            </a:r>
            <a:r>
              <a:rPr lang="zh-CN" altLang="zh-CN" sz="1600" dirty="0"/>
              <a:t>，</a:t>
            </a:r>
            <a:r>
              <a:rPr lang="en-US" altLang="zh-CN" sz="1600" dirty="0" err="1"/>
              <a:t>deterministicMine</a:t>
            </a:r>
            <a:r>
              <a:rPr lang="zh-CN" altLang="zh-CN" sz="1600" dirty="0"/>
              <a:t>，</a:t>
            </a:r>
            <a:r>
              <a:rPr lang="en-US" altLang="zh-CN" sz="1600" dirty="0"/>
              <a:t> </a:t>
            </a:r>
            <a:r>
              <a:rPr lang="en-US" altLang="zh-CN" sz="1600" dirty="0" err="1"/>
              <a:t>randomMine</a:t>
            </a:r>
            <a:r>
              <a:rPr lang="zh-CN" altLang="zh-CN" sz="1600" dirty="0"/>
              <a:t>，</a:t>
            </a:r>
            <a:r>
              <a:rPr lang="en-US" altLang="zh-CN" sz="1600" dirty="0"/>
              <a:t> </a:t>
            </a:r>
            <a:r>
              <a:rPr lang="en-US" altLang="zh-CN" sz="1600" dirty="0" err="1"/>
              <a:t>inferenceMine</a:t>
            </a:r>
            <a:r>
              <a:rPr lang="zh-CN" altLang="zh-CN" sz="1600" dirty="0"/>
              <a:t>， </a:t>
            </a:r>
            <a:r>
              <a:rPr lang="en-US" altLang="zh-CN" sz="1600" dirty="0" err="1"/>
              <a:t>probabilisticMine</a:t>
            </a:r>
            <a:r>
              <a:rPr lang="zh-CN" altLang="zh-CN" sz="1600" dirty="0"/>
              <a:t>等。</a:t>
            </a:r>
          </a:p>
          <a:p>
            <a:pPr marL="285750" lvl="0" indent="-285750" algn="just">
              <a:lnSpc>
                <a:spcPct val="150000"/>
              </a:lnSpc>
              <a:buFont typeface="Arial" panose="020B0604020202020204" pitchFamily="34" charset="0"/>
              <a:buChar char="•"/>
            </a:pPr>
            <a:r>
              <a:rPr lang="en-US" altLang="zh-CN" sz="1600" dirty="0" err="1"/>
              <a:t>Flow.hs</a:t>
            </a:r>
            <a:r>
              <a:rPr lang="zh-CN" altLang="zh-CN" sz="1600" dirty="0"/>
              <a:t>：包含终端版本扫雷的流程控制函数</a:t>
            </a:r>
          </a:p>
          <a:p>
            <a:pPr marL="285750" lvl="0" indent="-285750" algn="just">
              <a:lnSpc>
                <a:spcPct val="150000"/>
              </a:lnSpc>
              <a:buFont typeface="Arial" panose="020B0604020202020204" pitchFamily="34" charset="0"/>
              <a:buChar char="•"/>
            </a:pPr>
            <a:r>
              <a:rPr lang="en-US" altLang="zh-CN" sz="1600" dirty="0" err="1"/>
              <a:t>MineSweep.hs</a:t>
            </a:r>
            <a:r>
              <a:rPr lang="zh-CN" altLang="zh-CN" sz="1600" dirty="0"/>
              <a:t>：包含终端版本扫雷的</a:t>
            </a:r>
            <a:r>
              <a:rPr lang="en-US" altLang="zh-CN" sz="1600" dirty="0"/>
              <a:t>main</a:t>
            </a:r>
            <a:r>
              <a:rPr lang="zh-CN" altLang="zh-CN" sz="1600" dirty="0"/>
              <a:t>函数。</a:t>
            </a:r>
          </a:p>
          <a:p>
            <a:pPr marL="285750" lvl="0" indent="-285750" algn="just">
              <a:lnSpc>
                <a:spcPct val="150000"/>
              </a:lnSpc>
              <a:buFont typeface="Arial" panose="020B0604020202020204" pitchFamily="34" charset="0"/>
              <a:buChar char="•"/>
            </a:pPr>
            <a:r>
              <a:rPr lang="en-US" altLang="zh-CN" sz="1600" dirty="0" err="1"/>
              <a:t>MineSweepGUI.hs</a:t>
            </a:r>
            <a:r>
              <a:rPr lang="zh-CN" altLang="zh-CN" sz="1600" dirty="0"/>
              <a:t>：包含</a:t>
            </a:r>
            <a:r>
              <a:rPr lang="en-US" altLang="zh-CN" sz="1600" dirty="0"/>
              <a:t>GUI</a:t>
            </a:r>
            <a:r>
              <a:rPr lang="zh-CN" altLang="zh-CN" sz="1600" dirty="0"/>
              <a:t>版本扫雷的流程函数和</a:t>
            </a:r>
            <a:r>
              <a:rPr lang="en-US" altLang="zh-CN" sz="1600" dirty="0"/>
              <a:t>main</a:t>
            </a:r>
            <a:r>
              <a:rPr lang="zh-CN" altLang="zh-CN" sz="1600" dirty="0"/>
              <a:t>函数。</a:t>
            </a:r>
          </a:p>
        </p:txBody>
      </p:sp>
    </p:spTree>
    <p:extLst>
      <p:ext uri="{BB962C8B-B14F-4D97-AF65-F5344CB8AC3E}">
        <p14:creationId xmlns:p14="http://schemas.microsoft.com/office/powerpoint/2010/main" val="1978743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a:extLst>
              <a:ext uri="{FF2B5EF4-FFF2-40B4-BE49-F238E27FC236}">
                <a16:creationId xmlns:a16="http://schemas.microsoft.com/office/drawing/2014/main" id="{33478501-66DF-AA4E-B623-5EF32D32336B}"/>
              </a:ext>
            </a:extLst>
          </p:cNvPr>
          <p:cNvSpPr txBox="1"/>
          <p:nvPr/>
        </p:nvSpPr>
        <p:spPr>
          <a:xfrm>
            <a:off x="2036743" y="491855"/>
            <a:ext cx="3593495" cy="492443"/>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3200" dirty="0">
                <a:solidFill>
                  <a:srgbClr val="447A8D"/>
                </a:solidFill>
              </a:rPr>
              <a:t>游戏展示</a:t>
            </a:r>
          </a:p>
        </p:txBody>
      </p:sp>
      <p:pic>
        <p:nvPicPr>
          <p:cNvPr id="4" name="图片 3">
            <a:extLst>
              <a:ext uri="{FF2B5EF4-FFF2-40B4-BE49-F238E27FC236}">
                <a16:creationId xmlns:a16="http://schemas.microsoft.com/office/drawing/2014/main" id="{E2F7E34E-6BC5-DD0C-792C-CEAC877BB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477" y="1291918"/>
            <a:ext cx="6251872" cy="5141835"/>
          </a:xfrm>
          <a:prstGeom prst="rect">
            <a:avLst/>
          </a:prstGeom>
        </p:spPr>
      </p:pic>
      <p:pic>
        <p:nvPicPr>
          <p:cNvPr id="6" name="图片 5">
            <a:extLst>
              <a:ext uri="{FF2B5EF4-FFF2-40B4-BE49-F238E27FC236}">
                <a16:creationId xmlns:a16="http://schemas.microsoft.com/office/drawing/2014/main" id="{1F260C39-3DE9-4891-493E-59D974A306B3}"/>
              </a:ext>
            </a:extLst>
          </p:cNvPr>
          <p:cNvPicPr>
            <a:picLocks noChangeAspect="1"/>
          </p:cNvPicPr>
          <p:nvPr/>
        </p:nvPicPr>
        <p:blipFill rotWithShape="1">
          <a:blip r:embed="rId4">
            <a:extLst>
              <a:ext uri="{28A0092B-C50C-407E-A947-70E740481C1C}">
                <a14:useLocalDpi xmlns:a14="http://schemas.microsoft.com/office/drawing/2010/main" val="0"/>
              </a:ext>
            </a:extLst>
          </a:blip>
          <a:srcRect r="4112"/>
          <a:stretch/>
        </p:blipFill>
        <p:spPr>
          <a:xfrm>
            <a:off x="7936011" y="0"/>
            <a:ext cx="4255989" cy="6858000"/>
          </a:xfrm>
          <a:prstGeom prst="rect">
            <a:avLst/>
          </a:prstGeom>
        </p:spPr>
      </p:pic>
    </p:spTree>
    <p:extLst>
      <p:ext uri="{BB962C8B-B14F-4D97-AF65-F5344CB8AC3E}">
        <p14:creationId xmlns:p14="http://schemas.microsoft.com/office/powerpoint/2010/main" val="941309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56A45A85-2D74-484D-B256-00EB769127E4}"/>
              </a:ext>
            </a:extLst>
          </p:cNvPr>
          <p:cNvSpPr txBox="1"/>
          <p:nvPr/>
        </p:nvSpPr>
        <p:spPr>
          <a:xfrm>
            <a:off x="2724668" y="2715496"/>
            <a:ext cx="8299048" cy="1862048"/>
          </a:xfrm>
          <a:prstGeom prst="rect">
            <a:avLst/>
          </a:prstGeom>
          <a:noFill/>
        </p:spPr>
        <p:txBody>
          <a:bodyPr wrap="square" rtlCol="0">
            <a:spAutoFit/>
          </a:bodyPr>
          <a:lstStyle/>
          <a:p>
            <a:pPr algn="ctr"/>
            <a:r>
              <a:rPr lang="zh-CN" altLang="en-US" sz="11500" b="1" dirty="0">
                <a:solidFill>
                  <a:srgbClr val="447A8D"/>
                </a:solidFill>
                <a:latin typeface="微软雅黑" panose="020B0503020204020204" pitchFamily="34" charset="-122"/>
                <a:ea typeface="微软雅黑" panose="020B0503020204020204" pitchFamily="34" charset="-122"/>
              </a:rPr>
              <a:t>谢谢！</a:t>
            </a:r>
          </a:p>
        </p:txBody>
      </p:sp>
      <p:pic>
        <p:nvPicPr>
          <p:cNvPr id="3" name="图片 2">
            <a:extLst>
              <a:ext uri="{FF2B5EF4-FFF2-40B4-BE49-F238E27FC236}">
                <a16:creationId xmlns:a16="http://schemas.microsoft.com/office/drawing/2014/main" id="{C5764689-4468-4DCF-9AF4-C04DE44D19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8168" y="397912"/>
            <a:ext cx="1910560" cy="1916951"/>
          </a:xfrm>
          <a:prstGeom prst="rect">
            <a:avLst/>
          </a:prstGeom>
        </p:spPr>
      </p:pic>
      <p:cxnSp>
        <p:nvCxnSpPr>
          <p:cNvPr id="5" name="直接连接符 4">
            <a:extLst>
              <a:ext uri="{FF2B5EF4-FFF2-40B4-BE49-F238E27FC236}">
                <a16:creationId xmlns:a16="http://schemas.microsoft.com/office/drawing/2014/main" id="{BA5C9671-3B47-603E-A6F7-69869FA38925}"/>
              </a:ext>
            </a:extLst>
          </p:cNvPr>
          <p:cNvCxnSpPr/>
          <p:nvPr/>
        </p:nvCxnSpPr>
        <p:spPr>
          <a:xfrm>
            <a:off x="1581372" y="4807814"/>
            <a:ext cx="9004151" cy="0"/>
          </a:xfrm>
          <a:prstGeom prst="line">
            <a:avLst/>
          </a:prstGeom>
          <a:ln w="28575">
            <a:solidFill>
              <a:srgbClr val="447A8D"/>
            </a:solidFill>
          </a:ln>
        </p:spPr>
        <p:style>
          <a:lnRef idx="1">
            <a:schemeClr val="accent5"/>
          </a:lnRef>
          <a:fillRef idx="0">
            <a:schemeClr val="accent5"/>
          </a:fillRef>
          <a:effectRef idx="0">
            <a:schemeClr val="accent5"/>
          </a:effectRef>
          <a:fontRef idx="minor">
            <a:schemeClr val="tx1"/>
          </a:fontRef>
        </p:style>
      </p:cxnSp>
      <p:cxnSp>
        <p:nvCxnSpPr>
          <p:cNvPr id="6" name="直接连接符 5">
            <a:extLst>
              <a:ext uri="{FF2B5EF4-FFF2-40B4-BE49-F238E27FC236}">
                <a16:creationId xmlns:a16="http://schemas.microsoft.com/office/drawing/2014/main" id="{BDDF6C7C-D7D4-7179-66A8-5A726CBD26E8}"/>
              </a:ext>
            </a:extLst>
          </p:cNvPr>
          <p:cNvCxnSpPr/>
          <p:nvPr/>
        </p:nvCxnSpPr>
        <p:spPr>
          <a:xfrm>
            <a:off x="1581372" y="2485226"/>
            <a:ext cx="9004151" cy="0"/>
          </a:xfrm>
          <a:prstGeom prst="line">
            <a:avLst/>
          </a:prstGeom>
          <a:ln w="28575">
            <a:solidFill>
              <a:srgbClr val="447A8D"/>
            </a:solidFill>
          </a:ln>
        </p:spPr>
        <p:style>
          <a:lnRef idx="1">
            <a:schemeClr val="accent5"/>
          </a:lnRef>
          <a:fillRef idx="0">
            <a:schemeClr val="accent5"/>
          </a:fillRef>
          <a:effectRef idx="0">
            <a:schemeClr val="accent5"/>
          </a:effectRef>
          <a:fontRef idx="minor">
            <a:schemeClr val="tx1"/>
          </a:fontRef>
        </p:style>
      </p:cxnSp>
    </p:spTree>
    <p:custDataLst>
      <p:tags r:id="rId1"/>
    </p:custDataLst>
    <p:extLst>
      <p:ext uri="{BB962C8B-B14F-4D97-AF65-F5344CB8AC3E}">
        <p14:creationId xmlns:p14="http://schemas.microsoft.com/office/powerpoint/2010/main" val="368617915"/>
      </p:ext>
    </p:extLst>
  </p:cSld>
  <p:clrMapOvr>
    <a:masterClrMapping/>
  </p:clrMapOvr>
  <mc:AlternateContent xmlns:mc="http://schemas.openxmlformats.org/markup-compatibility/2006" xmlns:p14="http://schemas.microsoft.com/office/powerpoint/2010/main">
    <mc:Choice Requires="p14">
      <p:transition p14:dur="0" advTm="907000"/>
    </mc:Choice>
    <mc:Fallback xmlns="">
      <p:transition advTm="907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3886450A-726A-44C8-BC08-A10DD1C7FB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7781" y="1016397"/>
            <a:ext cx="2031227" cy="2038021"/>
          </a:xfrm>
          <a:prstGeom prst="rect">
            <a:avLst/>
          </a:prstGeom>
        </p:spPr>
      </p:pic>
      <p:sp>
        <p:nvSpPr>
          <p:cNvPr id="9237" name="Rectangle 3">
            <a:extLst>
              <a:ext uri="{FF2B5EF4-FFF2-40B4-BE49-F238E27FC236}">
                <a16:creationId xmlns:a16="http://schemas.microsoft.com/office/drawing/2014/main" id="{F2CBB71A-2E39-495F-BC04-9BF9C6412063}"/>
              </a:ext>
            </a:extLst>
          </p:cNvPr>
          <p:cNvSpPr txBox="1">
            <a:spLocks noChangeArrowheads="1"/>
          </p:cNvSpPr>
          <p:nvPr/>
        </p:nvSpPr>
        <p:spPr bwMode="auto">
          <a:xfrm>
            <a:off x="1851811" y="3366921"/>
            <a:ext cx="202857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0"/>
              </a:spcBef>
              <a:buNone/>
              <a:defRPr sz="2999" b="1">
                <a:solidFill>
                  <a:srgbClr val="447A8D"/>
                </a:solidFill>
                <a:latin typeface="微软雅黑" panose="020B0503020204020204" pitchFamily="34" charset="-122"/>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zh-CN" altLang="en-US" sz="5400" dirty="0"/>
              <a:t>目录</a:t>
            </a:r>
          </a:p>
        </p:txBody>
      </p:sp>
      <p:sp>
        <p:nvSpPr>
          <p:cNvPr id="9238" name="Text Box 5">
            <a:extLst>
              <a:ext uri="{FF2B5EF4-FFF2-40B4-BE49-F238E27FC236}">
                <a16:creationId xmlns:a16="http://schemas.microsoft.com/office/drawing/2014/main" id="{E5EE3502-C621-4351-868B-C90CD52A80A4}"/>
              </a:ext>
            </a:extLst>
          </p:cNvPr>
          <p:cNvSpPr txBox="1">
            <a:spLocks noChangeArrowheads="1"/>
          </p:cNvSpPr>
          <p:nvPr/>
        </p:nvSpPr>
        <p:spPr bwMode="auto">
          <a:xfrm>
            <a:off x="1731309" y="4325819"/>
            <a:ext cx="1972392" cy="55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defPPr>
              <a:defRPr lang="zh-CN"/>
            </a:defPPr>
            <a:lvl1pPr>
              <a:spcBef>
                <a:spcPct val="0"/>
              </a:spcBef>
              <a:buNone/>
              <a:defRPr sz="2999" b="1">
                <a:solidFill>
                  <a:srgbClr val="447A8D"/>
                </a:solidFill>
                <a:latin typeface="微软雅黑" panose="020B0503020204020204" pitchFamily="34" charset="-122"/>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en-US" altLang="zh-CN" dirty="0"/>
              <a:t>C</a:t>
            </a:r>
            <a:r>
              <a:rPr lang="zh-CN" altLang="en-US" dirty="0"/>
              <a:t>ontents</a:t>
            </a:r>
          </a:p>
        </p:txBody>
      </p:sp>
      <p:sp>
        <p:nvSpPr>
          <p:cNvPr id="29" name="直接连接符 60">
            <a:extLst>
              <a:ext uri="{FF2B5EF4-FFF2-40B4-BE49-F238E27FC236}">
                <a16:creationId xmlns:a16="http://schemas.microsoft.com/office/drawing/2014/main" id="{1B6A3257-3C11-4033-BB3A-5257A77717AE}"/>
              </a:ext>
            </a:extLst>
          </p:cNvPr>
          <p:cNvSpPr>
            <a:spLocks noChangeShapeType="1"/>
          </p:cNvSpPr>
          <p:nvPr/>
        </p:nvSpPr>
        <p:spPr bwMode="auto">
          <a:xfrm>
            <a:off x="5668345" y="63500"/>
            <a:ext cx="0" cy="6731000"/>
          </a:xfrm>
          <a:prstGeom prst="line">
            <a:avLst/>
          </a:prstGeom>
          <a:noFill/>
          <a:ln w="22225">
            <a:solidFill>
              <a:schemeClr val="tx1"/>
            </a:solidFill>
            <a:miter lim="800000"/>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2" name="椭圆 1">
            <a:extLst>
              <a:ext uri="{FF2B5EF4-FFF2-40B4-BE49-F238E27FC236}">
                <a16:creationId xmlns:a16="http://schemas.microsoft.com/office/drawing/2014/main" id="{C3CE9026-E807-4A64-B070-29AD069A8E1D}"/>
              </a:ext>
            </a:extLst>
          </p:cNvPr>
          <p:cNvSpPr/>
          <p:nvPr/>
        </p:nvSpPr>
        <p:spPr>
          <a:xfrm>
            <a:off x="5151276" y="651316"/>
            <a:ext cx="1130107" cy="1130107"/>
          </a:xfrm>
          <a:prstGeom prst="ellipse">
            <a:avLst/>
          </a:prstGeom>
          <a:noFill/>
          <a:ln>
            <a:noFill/>
          </a:ln>
          <a:effectLst>
            <a:innerShdw blurRad="114300">
              <a:srgbClr val="447A8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EF7A1713-69E5-42CD-B81C-5B89AC3949D7}"/>
              </a:ext>
            </a:extLst>
          </p:cNvPr>
          <p:cNvSpPr/>
          <p:nvPr/>
        </p:nvSpPr>
        <p:spPr>
          <a:xfrm>
            <a:off x="5206675" y="489244"/>
            <a:ext cx="955173" cy="955173"/>
          </a:xfrm>
          <a:prstGeom prst="ellipse">
            <a:avLst/>
          </a:prstGeom>
          <a:solidFill>
            <a:schemeClr val="bg1"/>
          </a:solidFill>
          <a:ln>
            <a:noFill/>
          </a:ln>
          <a:effectLst>
            <a:innerShdw blurRad="114300">
              <a:srgbClr val="447A8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31" name="椭圆 30">
            <a:extLst>
              <a:ext uri="{FF2B5EF4-FFF2-40B4-BE49-F238E27FC236}">
                <a16:creationId xmlns:a16="http://schemas.microsoft.com/office/drawing/2014/main" id="{0A33B851-5A2B-457E-8A8F-75D257BCB670}"/>
              </a:ext>
            </a:extLst>
          </p:cNvPr>
          <p:cNvSpPr/>
          <p:nvPr/>
        </p:nvSpPr>
        <p:spPr>
          <a:xfrm>
            <a:off x="5189341" y="1671786"/>
            <a:ext cx="955173" cy="955173"/>
          </a:xfrm>
          <a:prstGeom prst="ellipse">
            <a:avLst/>
          </a:prstGeom>
          <a:solidFill>
            <a:schemeClr val="bg1"/>
          </a:solidFill>
          <a:ln>
            <a:noFill/>
          </a:ln>
          <a:effectLst>
            <a:innerShdw blurRad="114300">
              <a:srgbClr val="447A8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CB15610F-5AFA-4EE9-8D05-FBCD8F92CABB}"/>
              </a:ext>
            </a:extLst>
          </p:cNvPr>
          <p:cNvSpPr/>
          <p:nvPr/>
        </p:nvSpPr>
        <p:spPr>
          <a:xfrm>
            <a:off x="5196364" y="2889335"/>
            <a:ext cx="955173" cy="955173"/>
          </a:xfrm>
          <a:prstGeom prst="ellipse">
            <a:avLst/>
          </a:prstGeom>
          <a:solidFill>
            <a:schemeClr val="bg1"/>
          </a:solidFill>
          <a:ln>
            <a:noFill/>
          </a:ln>
          <a:effectLst>
            <a:innerShdw blurRad="114300">
              <a:srgbClr val="447A8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BE80EC3F-2BA7-3B48-BCE5-E5C53F3060B8}"/>
              </a:ext>
            </a:extLst>
          </p:cNvPr>
          <p:cNvSpPr/>
          <p:nvPr/>
        </p:nvSpPr>
        <p:spPr>
          <a:xfrm>
            <a:off x="5189340" y="4157657"/>
            <a:ext cx="955173" cy="955173"/>
          </a:xfrm>
          <a:prstGeom prst="ellipse">
            <a:avLst/>
          </a:prstGeom>
          <a:solidFill>
            <a:schemeClr val="bg1"/>
          </a:solidFill>
          <a:ln>
            <a:noFill/>
          </a:ln>
          <a:effectLst>
            <a:innerShdw blurRad="114300">
              <a:srgbClr val="447A8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32E5AF8-87B8-448F-8F47-7582D80DFC13}"/>
              </a:ext>
            </a:extLst>
          </p:cNvPr>
          <p:cNvSpPr/>
          <p:nvPr/>
        </p:nvSpPr>
        <p:spPr>
          <a:xfrm>
            <a:off x="5180889" y="5477236"/>
            <a:ext cx="955173" cy="955173"/>
          </a:xfrm>
          <a:prstGeom prst="ellipse">
            <a:avLst/>
          </a:prstGeom>
          <a:solidFill>
            <a:schemeClr val="bg1"/>
          </a:solidFill>
          <a:ln>
            <a:noFill/>
          </a:ln>
          <a:effectLst>
            <a:innerShdw blurRad="114300">
              <a:srgbClr val="447A8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5A5C4CB0-CF11-7A7E-4AE1-D8D1192FD777}"/>
              </a:ext>
            </a:extLst>
          </p:cNvPr>
          <p:cNvGrpSpPr/>
          <p:nvPr/>
        </p:nvGrpSpPr>
        <p:grpSpPr>
          <a:xfrm>
            <a:off x="5510915" y="612887"/>
            <a:ext cx="4766699" cy="707886"/>
            <a:chOff x="5510915" y="612887"/>
            <a:chExt cx="4766699" cy="707886"/>
          </a:xfrm>
        </p:grpSpPr>
        <p:sp>
          <p:nvSpPr>
            <p:cNvPr id="9233" name="TextBox 59">
              <a:extLst>
                <a:ext uri="{FF2B5EF4-FFF2-40B4-BE49-F238E27FC236}">
                  <a16:creationId xmlns:a16="http://schemas.microsoft.com/office/drawing/2014/main" id="{A5E8B933-961C-4252-9C70-7109B74587F0}"/>
                </a:ext>
              </a:extLst>
            </p:cNvPr>
            <p:cNvSpPr txBox="1">
              <a:spLocks noChangeArrowheads="1"/>
            </p:cNvSpPr>
            <p:nvPr/>
          </p:nvSpPr>
          <p:spPr bwMode="auto">
            <a:xfrm>
              <a:off x="6305112" y="612887"/>
              <a:ext cx="397250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4000" b="1" dirty="0">
                  <a:solidFill>
                    <a:srgbClr val="447A8D"/>
                  </a:solidFill>
                  <a:latin typeface="微软雅黑" panose="020B0503020204020204" pitchFamily="34" charset="-122"/>
                </a:rPr>
                <a:t>游戏概述</a:t>
              </a:r>
            </a:p>
          </p:txBody>
        </p:sp>
        <p:sp>
          <p:nvSpPr>
            <p:cNvPr id="21513" name="Rectangle 14">
              <a:extLst>
                <a:ext uri="{FF2B5EF4-FFF2-40B4-BE49-F238E27FC236}">
                  <a16:creationId xmlns:a16="http://schemas.microsoft.com/office/drawing/2014/main" id="{8F46304E-3F04-4BCB-A867-0E22E04A5603}"/>
                </a:ext>
              </a:extLst>
            </p:cNvPr>
            <p:cNvSpPr>
              <a:spLocks noChangeArrowheads="1"/>
            </p:cNvSpPr>
            <p:nvPr/>
          </p:nvSpPr>
          <p:spPr bwMode="auto">
            <a:xfrm>
              <a:off x="5510915" y="683423"/>
              <a:ext cx="48090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1" dirty="0">
                  <a:solidFill>
                    <a:srgbClr val="447A8D"/>
                  </a:solidFill>
                  <a:latin typeface="微软雅黑" panose="020B0503020204020204" pitchFamily="34" charset="-122"/>
                </a:rPr>
                <a:t>1</a:t>
              </a:r>
              <a:endParaRPr lang="zh-CN" altLang="en-US" sz="4400" b="1" dirty="0">
                <a:solidFill>
                  <a:srgbClr val="447A8D"/>
                </a:solidFill>
                <a:latin typeface="微软雅黑" panose="020B0503020204020204" pitchFamily="34" charset="-122"/>
              </a:endParaRPr>
            </a:p>
          </p:txBody>
        </p:sp>
      </p:grpSp>
      <p:grpSp>
        <p:nvGrpSpPr>
          <p:cNvPr id="36" name="组合 35">
            <a:extLst>
              <a:ext uri="{FF2B5EF4-FFF2-40B4-BE49-F238E27FC236}">
                <a16:creationId xmlns:a16="http://schemas.microsoft.com/office/drawing/2014/main" id="{44A7E851-BAC8-052A-ECC4-61CE416D2B29}"/>
              </a:ext>
            </a:extLst>
          </p:cNvPr>
          <p:cNvGrpSpPr/>
          <p:nvPr/>
        </p:nvGrpSpPr>
        <p:grpSpPr>
          <a:xfrm>
            <a:off x="5510915" y="1792396"/>
            <a:ext cx="4766699" cy="707886"/>
            <a:chOff x="5510915" y="612887"/>
            <a:chExt cx="4766699" cy="707886"/>
          </a:xfrm>
        </p:grpSpPr>
        <p:sp>
          <p:nvSpPr>
            <p:cNvPr id="37" name="TextBox 59">
              <a:extLst>
                <a:ext uri="{FF2B5EF4-FFF2-40B4-BE49-F238E27FC236}">
                  <a16:creationId xmlns:a16="http://schemas.microsoft.com/office/drawing/2014/main" id="{3C6B29AE-B4FF-02B1-FD6F-DC9D5716D25C}"/>
                </a:ext>
              </a:extLst>
            </p:cNvPr>
            <p:cNvSpPr txBox="1">
              <a:spLocks noChangeArrowheads="1"/>
            </p:cNvSpPr>
            <p:nvPr/>
          </p:nvSpPr>
          <p:spPr bwMode="auto">
            <a:xfrm>
              <a:off x="6305112" y="612887"/>
              <a:ext cx="397250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4000" b="1" dirty="0">
                  <a:solidFill>
                    <a:srgbClr val="447A8D"/>
                  </a:solidFill>
                  <a:latin typeface="微软雅黑" panose="020B0503020204020204" pitchFamily="34" charset="-122"/>
                </a:rPr>
                <a:t>底层结构</a:t>
              </a:r>
            </a:p>
          </p:txBody>
        </p:sp>
        <p:sp>
          <p:nvSpPr>
            <p:cNvPr id="38" name="Rectangle 14">
              <a:extLst>
                <a:ext uri="{FF2B5EF4-FFF2-40B4-BE49-F238E27FC236}">
                  <a16:creationId xmlns:a16="http://schemas.microsoft.com/office/drawing/2014/main" id="{6FC56037-F874-79BC-D056-6316C3151DB6}"/>
                </a:ext>
              </a:extLst>
            </p:cNvPr>
            <p:cNvSpPr>
              <a:spLocks noChangeArrowheads="1"/>
            </p:cNvSpPr>
            <p:nvPr/>
          </p:nvSpPr>
          <p:spPr bwMode="auto">
            <a:xfrm>
              <a:off x="5510915" y="683423"/>
              <a:ext cx="48090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000" b="1" dirty="0">
                  <a:solidFill>
                    <a:srgbClr val="447A8D"/>
                  </a:solidFill>
                  <a:latin typeface="微软雅黑" panose="020B0503020204020204" pitchFamily="34" charset="-122"/>
                </a:rPr>
                <a:t>2</a:t>
              </a:r>
              <a:endParaRPr lang="zh-CN" altLang="en-US" sz="4400" b="1" dirty="0">
                <a:solidFill>
                  <a:srgbClr val="447A8D"/>
                </a:solidFill>
                <a:latin typeface="微软雅黑" panose="020B0503020204020204" pitchFamily="34" charset="-122"/>
              </a:endParaRPr>
            </a:p>
          </p:txBody>
        </p:sp>
      </p:grpSp>
      <p:grpSp>
        <p:nvGrpSpPr>
          <p:cNvPr id="39" name="组合 38">
            <a:extLst>
              <a:ext uri="{FF2B5EF4-FFF2-40B4-BE49-F238E27FC236}">
                <a16:creationId xmlns:a16="http://schemas.microsoft.com/office/drawing/2014/main" id="{B429E969-6693-7B5F-F057-0D4C03FA26BC}"/>
              </a:ext>
            </a:extLst>
          </p:cNvPr>
          <p:cNvGrpSpPr/>
          <p:nvPr/>
        </p:nvGrpSpPr>
        <p:grpSpPr>
          <a:xfrm>
            <a:off x="5510915" y="2992613"/>
            <a:ext cx="4766699" cy="707886"/>
            <a:chOff x="5510915" y="612887"/>
            <a:chExt cx="4766699" cy="707886"/>
          </a:xfrm>
        </p:grpSpPr>
        <p:sp>
          <p:nvSpPr>
            <p:cNvPr id="40" name="TextBox 59">
              <a:extLst>
                <a:ext uri="{FF2B5EF4-FFF2-40B4-BE49-F238E27FC236}">
                  <a16:creationId xmlns:a16="http://schemas.microsoft.com/office/drawing/2014/main" id="{9AB75399-3C9A-5556-DC5A-281C0324FC87}"/>
                </a:ext>
              </a:extLst>
            </p:cNvPr>
            <p:cNvSpPr txBox="1">
              <a:spLocks noChangeArrowheads="1"/>
            </p:cNvSpPr>
            <p:nvPr/>
          </p:nvSpPr>
          <p:spPr bwMode="auto">
            <a:xfrm>
              <a:off x="6305112" y="612887"/>
              <a:ext cx="397250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4000" b="1" dirty="0">
                  <a:solidFill>
                    <a:srgbClr val="447A8D"/>
                  </a:solidFill>
                  <a:latin typeface="微软雅黑" panose="020B0503020204020204" pitchFamily="34" charset="-122"/>
                </a:rPr>
                <a:t>算法实现</a:t>
              </a:r>
            </a:p>
          </p:txBody>
        </p:sp>
        <p:sp>
          <p:nvSpPr>
            <p:cNvPr id="41" name="Rectangle 14">
              <a:extLst>
                <a:ext uri="{FF2B5EF4-FFF2-40B4-BE49-F238E27FC236}">
                  <a16:creationId xmlns:a16="http://schemas.microsoft.com/office/drawing/2014/main" id="{2F1CDA63-18B1-3C6A-A65B-B1141837C3C0}"/>
                </a:ext>
              </a:extLst>
            </p:cNvPr>
            <p:cNvSpPr>
              <a:spLocks noChangeArrowheads="1"/>
            </p:cNvSpPr>
            <p:nvPr/>
          </p:nvSpPr>
          <p:spPr bwMode="auto">
            <a:xfrm>
              <a:off x="5510915" y="683423"/>
              <a:ext cx="48090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000" b="1" dirty="0">
                  <a:solidFill>
                    <a:srgbClr val="447A8D"/>
                  </a:solidFill>
                  <a:latin typeface="微软雅黑" panose="020B0503020204020204" pitchFamily="34" charset="-122"/>
                </a:rPr>
                <a:t>3</a:t>
              </a:r>
              <a:endParaRPr lang="zh-CN" altLang="en-US" sz="4400" b="1" dirty="0">
                <a:solidFill>
                  <a:srgbClr val="447A8D"/>
                </a:solidFill>
                <a:latin typeface="微软雅黑" panose="020B0503020204020204" pitchFamily="34" charset="-122"/>
              </a:endParaRPr>
            </a:p>
          </p:txBody>
        </p:sp>
      </p:grpSp>
      <p:grpSp>
        <p:nvGrpSpPr>
          <p:cNvPr id="42" name="组合 41">
            <a:extLst>
              <a:ext uri="{FF2B5EF4-FFF2-40B4-BE49-F238E27FC236}">
                <a16:creationId xmlns:a16="http://schemas.microsoft.com/office/drawing/2014/main" id="{D609D1DA-2C62-0BF6-EB45-F4A4AB2501B4}"/>
              </a:ext>
            </a:extLst>
          </p:cNvPr>
          <p:cNvGrpSpPr/>
          <p:nvPr/>
        </p:nvGrpSpPr>
        <p:grpSpPr>
          <a:xfrm>
            <a:off x="5510915" y="4277757"/>
            <a:ext cx="4766699" cy="707886"/>
            <a:chOff x="5510915" y="612887"/>
            <a:chExt cx="4766699" cy="707886"/>
          </a:xfrm>
        </p:grpSpPr>
        <p:sp>
          <p:nvSpPr>
            <p:cNvPr id="43" name="TextBox 59">
              <a:extLst>
                <a:ext uri="{FF2B5EF4-FFF2-40B4-BE49-F238E27FC236}">
                  <a16:creationId xmlns:a16="http://schemas.microsoft.com/office/drawing/2014/main" id="{D94D7A52-650C-6AA6-5EC1-68199ED27DC8}"/>
                </a:ext>
              </a:extLst>
            </p:cNvPr>
            <p:cNvSpPr txBox="1">
              <a:spLocks noChangeArrowheads="1"/>
            </p:cNvSpPr>
            <p:nvPr/>
          </p:nvSpPr>
          <p:spPr bwMode="auto">
            <a:xfrm>
              <a:off x="6305112" y="612887"/>
              <a:ext cx="397250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4000" b="1" dirty="0">
                  <a:solidFill>
                    <a:srgbClr val="447A8D"/>
                  </a:solidFill>
                  <a:latin typeface="微软雅黑" panose="020B0503020204020204" pitchFamily="34" charset="-122"/>
                </a:rPr>
                <a:t>交互界面</a:t>
              </a:r>
            </a:p>
          </p:txBody>
        </p:sp>
        <p:sp>
          <p:nvSpPr>
            <p:cNvPr id="44" name="Rectangle 14">
              <a:extLst>
                <a:ext uri="{FF2B5EF4-FFF2-40B4-BE49-F238E27FC236}">
                  <a16:creationId xmlns:a16="http://schemas.microsoft.com/office/drawing/2014/main" id="{4947AF4C-009F-CDA3-172F-59C7489BB704}"/>
                </a:ext>
              </a:extLst>
            </p:cNvPr>
            <p:cNvSpPr>
              <a:spLocks noChangeArrowheads="1"/>
            </p:cNvSpPr>
            <p:nvPr/>
          </p:nvSpPr>
          <p:spPr bwMode="auto">
            <a:xfrm>
              <a:off x="5510915" y="683423"/>
              <a:ext cx="48090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000" b="1" dirty="0">
                  <a:solidFill>
                    <a:srgbClr val="447A8D"/>
                  </a:solidFill>
                  <a:latin typeface="微软雅黑" panose="020B0503020204020204" pitchFamily="34" charset="-122"/>
                </a:rPr>
                <a:t>4</a:t>
              </a:r>
              <a:endParaRPr lang="zh-CN" altLang="en-US" sz="4400" b="1" dirty="0">
                <a:solidFill>
                  <a:srgbClr val="447A8D"/>
                </a:solidFill>
                <a:latin typeface="微软雅黑" panose="020B0503020204020204" pitchFamily="34" charset="-122"/>
              </a:endParaRPr>
            </a:p>
          </p:txBody>
        </p:sp>
      </p:grpSp>
      <p:grpSp>
        <p:nvGrpSpPr>
          <p:cNvPr id="45" name="组合 44">
            <a:extLst>
              <a:ext uri="{FF2B5EF4-FFF2-40B4-BE49-F238E27FC236}">
                <a16:creationId xmlns:a16="http://schemas.microsoft.com/office/drawing/2014/main" id="{75F4CA63-59B5-3D6F-01E5-936762996E1B}"/>
              </a:ext>
            </a:extLst>
          </p:cNvPr>
          <p:cNvGrpSpPr/>
          <p:nvPr/>
        </p:nvGrpSpPr>
        <p:grpSpPr>
          <a:xfrm>
            <a:off x="5510915" y="5562901"/>
            <a:ext cx="4766699" cy="707886"/>
            <a:chOff x="5510915" y="612887"/>
            <a:chExt cx="4766699" cy="707886"/>
          </a:xfrm>
        </p:grpSpPr>
        <p:sp>
          <p:nvSpPr>
            <p:cNvPr id="46" name="TextBox 59">
              <a:extLst>
                <a:ext uri="{FF2B5EF4-FFF2-40B4-BE49-F238E27FC236}">
                  <a16:creationId xmlns:a16="http://schemas.microsoft.com/office/drawing/2014/main" id="{1FFCF35F-BB41-B492-30D4-26F10A7B710D}"/>
                </a:ext>
              </a:extLst>
            </p:cNvPr>
            <p:cNvSpPr txBox="1">
              <a:spLocks noChangeArrowheads="1"/>
            </p:cNvSpPr>
            <p:nvPr/>
          </p:nvSpPr>
          <p:spPr bwMode="auto">
            <a:xfrm>
              <a:off x="6305112" y="612887"/>
              <a:ext cx="397250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zh-CN" altLang="en-US" sz="4000" b="1" dirty="0">
                  <a:solidFill>
                    <a:srgbClr val="447A8D"/>
                  </a:solidFill>
                  <a:latin typeface="微软雅黑" panose="020B0503020204020204" pitchFamily="34" charset="-122"/>
                </a:rPr>
                <a:t>游戏展示</a:t>
              </a:r>
            </a:p>
          </p:txBody>
        </p:sp>
        <p:sp>
          <p:nvSpPr>
            <p:cNvPr id="47" name="Rectangle 14">
              <a:extLst>
                <a:ext uri="{FF2B5EF4-FFF2-40B4-BE49-F238E27FC236}">
                  <a16:creationId xmlns:a16="http://schemas.microsoft.com/office/drawing/2014/main" id="{C21A83C0-0158-08EA-E556-8A0D63484FE8}"/>
                </a:ext>
              </a:extLst>
            </p:cNvPr>
            <p:cNvSpPr>
              <a:spLocks noChangeArrowheads="1"/>
            </p:cNvSpPr>
            <p:nvPr/>
          </p:nvSpPr>
          <p:spPr bwMode="auto">
            <a:xfrm>
              <a:off x="5510915" y="683423"/>
              <a:ext cx="48090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4000" b="1" dirty="0">
                  <a:solidFill>
                    <a:srgbClr val="447A8D"/>
                  </a:solidFill>
                  <a:latin typeface="微软雅黑" panose="020B0503020204020204" pitchFamily="34" charset="-122"/>
                </a:rPr>
                <a:t>5</a:t>
              </a:r>
              <a:endParaRPr lang="zh-CN" altLang="en-US" sz="4400" b="1" dirty="0">
                <a:solidFill>
                  <a:srgbClr val="447A8D"/>
                </a:solidFill>
                <a:latin typeface="微软雅黑" panose="020B0503020204020204" pitchFamily="34" charset="-122"/>
              </a:endParaRPr>
            </a:p>
          </p:txBody>
        </p:sp>
      </p:grpSp>
    </p:spTree>
    <p:extLst>
      <p:ext uri="{BB962C8B-B14F-4D97-AF65-F5344CB8AC3E}">
        <p14:creationId xmlns:p14="http://schemas.microsoft.com/office/powerpoint/2010/main" val="2571662249"/>
      </p:ext>
    </p:extLst>
  </p:cSld>
  <p:clrMapOvr>
    <a:masterClrMapping/>
  </p:clrMapOvr>
  <mc:AlternateContent xmlns:mc="http://schemas.openxmlformats.org/markup-compatibility/2006" xmlns:p14="http://schemas.microsoft.com/office/powerpoint/2010/main">
    <mc:Choice Requires="p14">
      <p:transition p14:dur="0" advTm="181000"/>
    </mc:Choice>
    <mc:Fallback xmlns="">
      <p:transition advTm="181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42">
            <a:extLst>
              <a:ext uri="{FF2B5EF4-FFF2-40B4-BE49-F238E27FC236}">
                <a16:creationId xmlns:a16="http://schemas.microsoft.com/office/drawing/2014/main" id="{393D34CA-97BC-2748-86BD-596C60826A05}"/>
              </a:ext>
            </a:extLst>
          </p:cNvPr>
          <p:cNvSpPr txBox="1"/>
          <p:nvPr/>
        </p:nvSpPr>
        <p:spPr>
          <a:xfrm>
            <a:off x="2036743" y="491855"/>
            <a:ext cx="8463091" cy="492443"/>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3200" dirty="0">
                <a:solidFill>
                  <a:srgbClr val="447A8D"/>
                </a:solidFill>
              </a:rPr>
              <a:t>游戏概述</a:t>
            </a:r>
          </a:p>
        </p:txBody>
      </p:sp>
      <p:sp>
        <p:nvSpPr>
          <p:cNvPr id="19" name="文本框 18">
            <a:extLst>
              <a:ext uri="{FF2B5EF4-FFF2-40B4-BE49-F238E27FC236}">
                <a16:creationId xmlns:a16="http://schemas.microsoft.com/office/drawing/2014/main" id="{15D59AF6-3B06-DB26-B0F9-C40191FC1187}"/>
              </a:ext>
            </a:extLst>
          </p:cNvPr>
          <p:cNvSpPr txBox="1"/>
          <p:nvPr/>
        </p:nvSpPr>
        <p:spPr>
          <a:xfrm>
            <a:off x="2110322" y="1316364"/>
            <a:ext cx="8675865" cy="143045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t>本次</a:t>
            </a:r>
            <a:r>
              <a:rPr lang="en-US" altLang="zh-CN" sz="2000" dirty="0"/>
              <a:t>Haskell</a:t>
            </a:r>
            <a:r>
              <a:rPr lang="zh-CN" altLang="en-US" sz="2000" dirty="0"/>
              <a:t>课程作业实现了一个扫雷游戏，除了支持传统扫雷游戏的操作（发现网格、标记地雷）还提供了一系列自动扫雷操作以辅助用户。</a:t>
            </a:r>
            <a:endParaRPr lang="en-US" altLang="zh-CN" sz="2000" dirty="0"/>
          </a:p>
          <a:p>
            <a:pPr marL="285750" indent="-285750">
              <a:lnSpc>
                <a:spcPct val="150000"/>
              </a:lnSpc>
              <a:buFont typeface="Arial" panose="020B0604020202020204" pitchFamily="34" charset="0"/>
              <a:buChar char="•"/>
            </a:pPr>
            <a:r>
              <a:rPr lang="zh-CN" altLang="en-US" sz="2000" dirty="0"/>
              <a:t>扫雷游戏的用户交互界面包含终端版本（文字交互）和图形界面版本。</a:t>
            </a:r>
            <a:endParaRPr lang="en-US" altLang="zh-CN" sz="2000" dirty="0"/>
          </a:p>
        </p:txBody>
      </p:sp>
      <p:pic>
        <p:nvPicPr>
          <p:cNvPr id="3" name="图片 2">
            <a:extLst>
              <a:ext uri="{FF2B5EF4-FFF2-40B4-BE49-F238E27FC236}">
                <a16:creationId xmlns:a16="http://schemas.microsoft.com/office/drawing/2014/main" id="{81CC4E2C-0C41-CCA0-795F-335A27EC8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743" y="3071336"/>
            <a:ext cx="4514297" cy="3786664"/>
          </a:xfrm>
          <a:prstGeom prst="rect">
            <a:avLst/>
          </a:prstGeom>
        </p:spPr>
      </p:pic>
      <p:pic>
        <p:nvPicPr>
          <p:cNvPr id="13" name="图片 12">
            <a:extLst>
              <a:ext uri="{FF2B5EF4-FFF2-40B4-BE49-F238E27FC236}">
                <a16:creationId xmlns:a16="http://schemas.microsoft.com/office/drawing/2014/main" id="{7ACE5BC3-36D9-725C-A4FC-BD8659DF92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9914" y="3071336"/>
            <a:ext cx="3829429" cy="3786663"/>
          </a:xfrm>
          <a:prstGeom prst="rect">
            <a:avLst/>
          </a:prstGeom>
        </p:spPr>
      </p:pic>
    </p:spTree>
    <p:extLst>
      <p:ext uri="{BB962C8B-B14F-4D97-AF65-F5344CB8AC3E}">
        <p14:creationId xmlns:p14="http://schemas.microsoft.com/office/powerpoint/2010/main" val="3236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2">
            <a:extLst>
              <a:ext uri="{FF2B5EF4-FFF2-40B4-BE49-F238E27FC236}">
                <a16:creationId xmlns:a16="http://schemas.microsoft.com/office/drawing/2014/main" id="{52F54970-668D-C388-7ACA-E848E82A6171}"/>
              </a:ext>
            </a:extLst>
          </p:cNvPr>
          <p:cNvSpPr txBox="1"/>
          <p:nvPr/>
        </p:nvSpPr>
        <p:spPr>
          <a:xfrm>
            <a:off x="2036743" y="491855"/>
            <a:ext cx="8463091" cy="492443"/>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3200" dirty="0">
                <a:solidFill>
                  <a:srgbClr val="447A8D"/>
                </a:solidFill>
              </a:rPr>
              <a:t>底层结构</a:t>
            </a:r>
          </a:p>
        </p:txBody>
      </p:sp>
      <p:sp>
        <p:nvSpPr>
          <p:cNvPr id="7" name="文本框 6">
            <a:extLst>
              <a:ext uri="{FF2B5EF4-FFF2-40B4-BE49-F238E27FC236}">
                <a16:creationId xmlns:a16="http://schemas.microsoft.com/office/drawing/2014/main" id="{D5345911-7880-499C-81E2-DED0358DDF31}"/>
              </a:ext>
            </a:extLst>
          </p:cNvPr>
          <p:cNvSpPr txBox="1"/>
          <p:nvPr/>
        </p:nvSpPr>
        <p:spPr>
          <a:xfrm>
            <a:off x="1829585" y="1318909"/>
            <a:ext cx="10054643" cy="2815451"/>
          </a:xfrm>
          <a:prstGeom prst="rect">
            <a:avLst/>
          </a:prstGeom>
          <a:noFill/>
        </p:spPr>
        <p:txBody>
          <a:bodyPr wrap="square">
            <a:spAutoFit/>
          </a:bodyPr>
          <a:lstStyle/>
          <a:p>
            <a:pPr>
              <a:lnSpc>
                <a:spcPct val="150000"/>
              </a:lnSpc>
            </a:pPr>
            <a:r>
              <a:rPr lang="zh-CN" altLang="en-US" sz="2000" dirty="0"/>
              <a:t>扫雷游戏可以简化成对二维数组的操作</a:t>
            </a:r>
            <a:endParaRPr lang="en-US" altLang="zh-CN" sz="2000" dirty="0"/>
          </a:p>
          <a:p>
            <a:pPr>
              <a:lnSpc>
                <a:spcPct val="150000"/>
              </a:lnSpc>
            </a:pPr>
            <a:r>
              <a:rPr lang="zh-CN" altLang="en-US" sz="2000" dirty="0"/>
              <a:t>主要由两个二维数组组成：</a:t>
            </a:r>
            <a:endParaRPr lang="en-US" altLang="zh-CN" sz="2000" dirty="0"/>
          </a:p>
          <a:p>
            <a:pPr marL="342900" indent="-342900">
              <a:lnSpc>
                <a:spcPct val="150000"/>
              </a:lnSpc>
              <a:buFont typeface="Arial" panose="020B0604020202020204" pitchFamily="34" charset="0"/>
              <a:buChar char="•"/>
            </a:pPr>
            <a:r>
              <a:rPr lang="zh-CN" altLang="en-US" sz="2000" dirty="0"/>
              <a:t>数据层</a:t>
            </a:r>
            <a:r>
              <a:rPr lang="en-US" altLang="zh-CN" sz="2000" dirty="0"/>
              <a:t>value grid (</a:t>
            </a:r>
            <a:r>
              <a:rPr lang="en-US" altLang="zh-CN" sz="2000" dirty="0" err="1"/>
              <a:t>vgrid</a:t>
            </a:r>
            <a:r>
              <a:rPr lang="en-US" altLang="zh-CN" sz="2000" dirty="0"/>
              <a:t>) </a:t>
            </a:r>
            <a:r>
              <a:rPr lang="zh-CN" altLang="en-US" sz="2000" dirty="0"/>
              <a:t>包含网格的数据</a:t>
            </a:r>
            <a:endParaRPr lang="en-US" altLang="zh-CN" sz="2000" dirty="0"/>
          </a:p>
          <a:p>
            <a:pPr marL="800100" lvl="1" indent="-342900">
              <a:lnSpc>
                <a:spcPct val="150000"/>
              </a:lnSpc>
              <a:buFont typeface="Arial" panose="020B0604020202020204" pitchFamily="34" charset="0"/>
              <a:buChar char="•"/>
            </a:pPr>
            <a:r>
              <a:rPr lang="zh-CN" altLang="en-US" sz="2000" dirty="0"/>
              <a:t>若格点为雷则值为</a:t>
            </a:r>
            <a:r>
              <a:rPr lang="en-US" altLang="zh-CN" sz="2000" dirty="0"/>
              <a:t>-1</a:t>
            </a:r>
            <a:r>
              <a:rPr lang="zh-CN" altLang="en-US" sz="2000" dirty="0"/>
              <a:t>，其余格点值为其周围</a:t>
            </a:r>
            <a:r>
              <a:rPr lang="en-US" altLang="zh-CN" sz="2000" dirty="0"/>
              <a:t>8</a:t>
            </a:r>
            <a:r>
              <a:rPr lang="zh-CN" altLang="en-US" sz="2000" dirty="0"/>
              <a:t>个格点中包含的雷数。</a:t>
            </a:r>
            <a:endParaRPr lang="en-US" altLang="zh-CN" sz="2000" dirty="0"/>
          </a:p>
          <a:p>
            <a:pPr marL="342900" indent="-342900">
              <a:lnSpc>
                <a:spcPct val="150000"/>
              </a:lnSpc>
              <a:buFont typeface="Arial" panose="020B0604020202020204" pitchFamily="34" charset="0"/>
              <a:buChar char="•"/>
            </a:pPr>
            <a:r>
              <a:rPr lang="zh-CN" altLang="en-US" sz="2000" dirty="0"/>
              <a:t>状态层</a:t>
            </a:r>
            <a:r>
              <a:rPr lang="en-US" altLang="zh-CN" sz="2000" dirty="0"/>
              <a:t>state grid (</a:t>
            </a:r>
            <a:r>
              <a:rPr lang="en-US" altLang="zh-CN" sz="2000" dirty="0" err="1"/>
              <a:t>sgrid</a:t>
            </a:r>
            <a:r>
              <a:rPr lang="en-US" altLang="zh-CN" sz="2000" dirty="0"/>
              <a:t>) </a:t>
            </a:r>
            <a:r>
              <a:rPr lang="zh-CN" altLang="en-US" sz="2000" dirty="0"/>
              <a:t>包含网格的状态</a:t>
            </a:r>
            <a:endParaRPr lang="en-US" altLang="zh-CN" sz="2000" dirty="0"/>
          </a:p>
          <a:p>
            <a:pPr marL="800100" lvl="1" indent="-342900">
              <a:lnSpc>
                <a:spcPct val="150000"/>
              </a:lnSpc>
              <a:buFont typeface="Arial" panose="020B0604020202020204" pitchFamily="34" charset="0"/>
              <a:buChar char="•"/>
            </a:pPr>
            <a:r>
              <a:rPr lang="zh-CN" altLang="en-US" sz="2000" dirty="0"/>
              <a:t>格子具有三种状态：未访问</a:t>
            </a:r>
            <a:r>
              <a:rPr lang="en-US" altLang="zh-CN" sz="2000" dirty="0" err="1"/>
              <a:t>nonVisited</a:t>
            </a:r>
            <a:r>
              <a:rPr lang="en-US" altLang="zh-CN" sz="2000" dirty="0"/>
              <a:t>(0)</a:t>
            </a:r>
            <a:r>
              <a:rPr lang="zh-CN" altLang="en-US" sz="2000" dirty="0"/>
              <a:t>，已访问</a:t>
            </a:r>
            <a:r>
              <a:rPr lang="en-US" altLang="zh-CN" sz="2000" dirty="0"/>
              <a:t>visited(1)</a:t>
            </a:r>
            <a:r>
              <a:rPr lang="zh-CN" altLang="en-US" sz="2000" dirty="0"/>
              <a:t>，标记雷</a:t>
            </a:r>
            <a:r>
              <a:rPr lang="en-US" altLang="zh-CN" sz="2000" dirty="0"/>
              <a:t>flag</a:t>
            </a:r>
            <a:r>
              <a:rPr lang="zh-CN" altLang="en-US" sz="2000" dirty="0"/>
              <a:t>（</a:t>
            </a:r>
            <a:r>
              <a:rPr lang="en-US" altLang="zh-CN" sz="2000" dirty="0"/>
              <a:t>2</a:t>
            </a:r>
            <a:r>
              <a:rPr lang="zh-CN" altLang="en-US" sz="2000" dirty="0"/>
              <a:t>）。</a:t>
            </a:r>
            <a:endParaRPr lang="en-US" altLang="zh-CN" sz="2400" dirty="0"/>
          </a:p>
        </p:txBody>
      </p:sp>
      <p:pic>
        <p:nvPicPr>
          <p:cNvPr id="4" name="图片 3">
            <a:extLst>
              <a:ext uri="{FF2B5EF4-FFF2-40B4-BE49-F238E27FC236}">
                <a16:creationId xmlns:a16="http://schemas.microsoft.com/office/drawing/2014/main" id="{D925868D-845A-26EC-0A4E-1515D8EEEB0E}"/>
              </a:ext>
            </a:extLst>
          </p:cNvPr>
          <p:cNvPicPr>
            <a:picLocks noChangeAspect="1"/>
          </p:cNvPicPr>
          <p:nvPr/>
        </p:nvPicPr>
        <p:blipFill>
          <a:blip r:embed="rId3"/>
          <a:stretch>
            <a:fillRect/>
          </a:stretch>
        </p:blipFill>
        <p:spPr>
          <a:xfrm>
            <a:off x="9397153" y="4068338"/>
            <a:ext cx="2794847" cy="2789662"/>
          </a:xfrm>
          <a:prstGeom prst="rect">
            <a:avLst/>
          </a:prstGeom>
        </p:spPr>
      </p:pic>
      <p:pic>
        <p:nvPicPr>
          <p:cNvPr id="8" name="图片 7">
            <a:extLst>
              <a:ext uri="{FF2B5EF4-FFF2-40B4-BE49-F238E27FC236}">
                <a16:creationId xmlns:a16="http://schemas.microsoft.com/office/drawing/2014/main" id="{5500C4FB-2DC8-DF6D-D794-1AD5DD8CD91E}"/>
              </a:ext>
            </a:extLst>
          </p:cNvPr>
          <p:cNvPicPr>
            <a:picLocks noChangeAspect="1"/>
          </p:cNvPicPr>
          <p:nvPr/>
        </p:nvPicPr>
        <p:blipFill>
          <a:blip r:embed="rId4"/>
          <a:stretch>
            <a:fillRect/>
          </a:stretch>
        </p:blipFill>
        <p:spPr>
          <a:xfrm>
            <a:off x="6268288" y="4688221"/>
            <a:ext cx="2985796" cy="1485823"/>
          </a:xfrm>
          <a:prstGeom prst="rect">
            <a:avLst/>
          </a:prstGeom>
        </p:spPr>
      </p:pic>
      <p:sp>
        <p:nvSpPr>
          <p:cNvPr id="9" name="文本框 8">
            <a:extLst>
              <a:ext uri="{FF2B5EF4-FFF2-40B4-BE49-F238E27FC236}">
                <a16:creationId xmlns:a16="http://schemas.microsoft.com/office/drawing/2014/main" id="{6E524FE3-751B-7546-2B1D-AF7164B29E64}"/>
              </a:ext>
            </a:extLst>
          </p:cNvPr>
          <p:cNvSpPr txBox="1"/>
          <p:nvPr/>
        </p:nvSpPr>
        <p:spPr>
          <a:xfrm>
            <a:off x="6657063" y="6174044"/>
            <a:ext cx="2668555" cy="369332"/>
          </a:xfrm>
          <a:prstGeom prst="rect">
            <a:avLst/>
          </a:prstGeom>
          <a:noFill/>
        </p:spPr>
        <p:txBody>
          <a:bodyPr wrap="square" rtlCol="0">
            <a:spAutoFit/>
          </a:bodyPr>
          <a:lstStyle/>
          <a:p>
            <a:r>
              <a:rPr lang="en-US" altLang="zh-CN" dirty="0" err="1"/>
              <a:t>vgrid</a:t>
            </a:r>
            <a:r>
              <a:rPr lang="en-US" altLang="zh-CN" dirty="0"/>
              <a:t>                 </a:t>
            </a:r>
            <a:r>
              <a:rPr lang="en-US" altLang="zh-CN" dirty="0" err="1"/>
              <a:t>sgrid</a:t>
            </a:r>
            <a:endParaRPr lang="zh-CN" altLang="en-US" dirty="0"/>
          </a:p>
        </p:txBody>
      </p:sp>
      <p:sp>
        <p:nvSpPr>
          <p:cNvPr id="10" name="文本框 9">
            <a:extLst>
              <a:ext uri="{FF2B5EF4-FFF2-40B4-BE49-F238E27FC236}">
                <a16:creationId xmlns:a16="http://schemas.microsoft.com/office/drawing/2014/main" id="{2B5F4FA8-D144-7965-3B95-C5B92723074C}"/>
              </a:ext>
            </a:extLst>
          </p:cNvPr>
          <p:cNvSpPr txBox="1"/>
          <p:nvPr/>
        </p:nvSpPr>
        <p:spPr>
          <a:xfrm>
            <a:off x="1829585" y="4134360"/>
            <a:ext cx="4438703" cy="235378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dirty="0"/>
              <a:t>为了方便对格点的操作采用了一维索引对数组元素访问。</a:t>
            </a:r>
            <a:endParaRPr lang="en-US" altLang="zh-CN" sz="2000" dirty="0"/>
          </a:p>
          <a:p>
            <a:pPr marL="342900" indent="-342900">
              <a:lnSpc>
                <a:spcPct val="150000"/>
              </a:lnSpc>
              <a:buFont typeface="Arial" panose="020B0604020202020204" pitchFamily="34" charset="0"/>
              <a:buChar char="•"/>
            </a:pPr>
            <a:r>
              <a:rPr lang="zh-CN" altLang="en-US" sz="2000" dirty="0"/>
              <a:t>利用</a:t>
            </a:r>
            <a:r>
              <a:rPr lang="en-US" altLang="zh-CN" sz="2000" dirty="0" err="1"/>
              <a:t>Data.Sequence</a:t>
            </a:r>
            <a:r>
              <a:rPr lang="zh-CN" altLang="en-US" sz="2000" dirty="0"/>
              <a:t>中的</a:t>
            </a:r>
            <a:r>
              <a:rPr lang="en-US" altLang="zh-CN" sz="2000" dirty="0" err="1"/>
              <a:t>fromList</a:t>
            </a:r>
            <a:r>
              <a:rPr lang="en-US" altLang="zh-CN" sz="2000" dirty="0"/>
              <a:t>, update </a:t>
            </a:r>
            <a:r>
              <a:rPr lang="zh-CN" altLang="en-US" sz="2000" dirty="0"/>
              <a:t>和</a:t>
            </a:r>
            <a:r>
              <a:rPr lang="en-US" altLang="zh-CN" sz="2000" dirty="0" err="1"/>
              <a:t>toList</a:t>
            </a:r>
            <a:r>
              <a:rPr lang="zh-CN" altLang="en-US" sz="2000" dirty="0"/>
              <a:t>函数来更新二维数组。</a:t>
            </a:r>
            <a:endParaRPr lang="en-US" altLang="zh-CN" sz="2000" dirty="0"/>
          </a:p>
        </p:txBody>
      </p:sp>
    </p:spTree>
    <p:extLst>
      <p:ext uri="{BB962C8B-B14F-4D97-AF65-F5344CB8AC3E}">
        <p14:creationId xmlns:p14="http://schemas.microsoft.com/office/powerpoint/2010/main" val="2084473685"/>
      </p:ext>
    </p:extLst>
  </p:cSld>
  <p:clrMapOvr>
    <a:masterClrMapping/>
  </p:clrMapOvr>
  <mc:AlternateContent xmlns:mc="http://schemas.openxmlformats.org/markup-compatibility/2006" xmlns:p14="http://schemas.microsoft.com/office/powerpoint/2010/main">
    <mc:Choice Requires="p14">
      <p:transition p14:dur="0" advTm="181000"/>
    </mc:Choice>
    <mc:Fallback xmlns="">
      <p:transition advTm="181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42">
            <a:extLst>
              <a:ext uri="{FF2B5EF4-FFF2-40B4-BE49-F238E27FC236}">
                <a16:creationId xmlns:a16="http://schemas.microsoft.com/office/drawing/2014/main" id="{5399EF98-DDDC-0541-FD93-0372F8571E62}"/>
              </a:ext>
            </a:extLst>
          </p:cNvPr>
          <p:cNvSpPr txBox="1"/>
          <p:nvPr/>
        </p:nvSpPr>
        <p:spPr>
          <a:xfrm>
            <a:off x="2036743" y="491855"/>
            <a:ext cx="8463091" cy="492443"/>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3200" dirty="0">
                <a:solidFill>
                  <a:srgbClr val="447A8D"/>
                </a:solidFill>
              </a:rPr>
              <a:t>算法实现</a:t>
            </a:r>
          </a:p>
        </p:txBody>
      </p:sp>
      <p:sp>
        <p:nvSpPr>
          <p:cNvPr id="10" name="文本框 9">
            <a:extLst>
              <a:ext uri="{FF2B5EF4-FFF2-40B4-BE49-F238E27FC236}">
                <a16:creationId xmlns:a16="http://schemas.microsoft.com/office/drawing/2014/main" id="{0DF407E8-5D32-222C-1612-518577EAAC1A}"/>
              </a:ext>
            </a:extLst>
          </p:cNvPr>
          <p:cNvSpPr txBox="1"/>
          <p:nvPr/>
        </p:nvSpPr>
        <p:spPr>
          <a:xfrm>
            <a:off x="2036744" y="1523096"/>
            <a:ext cx="5577036" cy="4108112"/>
          </a:xfrm>
          <a:prstGeom prst="rect">
            <a:avLst/>
          </a:prstGeom>
          <a:noFill/>
        </p:spPr>
        <p:txBody>
          <a:bodyPr wrap="square">
            <a:spAutoFit/>
          </a:bodyPr>
          <a:lstStyle/>
          <a:p>
            <a:r>
              <a:rPr lang="zh-CN" altLang="en-US" sz="2400" b="1" dirty="0"/>
              <a:t>游戏流程：</a:t>
            </a:r>
            <a:endParaRPr lang="en-US" altLang="zh-CN" sz="2400" b="1" dirty="0"/>
          </a:p>
          <a:p>
            <a:pPr marL="457200" indent="-457200">
              <a:lnSpc>
                <a:spcPct val="150000"/>
              </a:lnSpc>
              <a:buFont typeface="+mj-lt"/>
              <a:buAutoNum type="arabicPeriod"/>
            </a:pPr>
            <a:r>
              <a:rPr lang="zh-CN" altLang="en-US" sz="2000" dirty="0"/>
              <a:t>根据网格大小、雷的比例对网格进行初始化，同时随机生成雷的位置</a:t>
            </a:r>
            <a:endParaRPr lang="en-US" altLang="zh-CN" sz="2000" dirty="0"/>
          </a:p>
          <a:p>
            <a:pPr marL="457200" indent="-457200">
              <a:lnSpc>
                <a:spcPct val="150000"/>
              </a:lnSpc>
              <a:buFont typeface="+mj-lt"/>
              <a:buAutoNum type="arabicPeriod"/>
            </a:pPr>
            <a:r>
              <a:rPr lang="zh-CN" altLang="en-US" sz="2000" dirty="0"/>
              <a:t>根据用户的输入进行相应操作并更新输出</a:t>
            </a:r>
            <a:endParaRPr lang="en-US" altLang="zh-CN" sz="2000" dirty="0"/>
          </a:p>
          <a:p>
            <a:pPr marL="457200" indent="-457200">
              <a:lnSpc>
                <a:spcPct val="150000"/>
              </a:lnSpc>
              <a:buFont typeface="+mj-lt"/>
              <a:buAutoNum type="arabicPeriod"/>
            </a:pPr>
            <a:r>
              <a:rPr lang="zh-CN" altLang="en-US" sz="2000" dirty="0"/>
              <a:t>判断用户操作后的状态是否游戏结束，若游戏未结束则跳转到第</a:t>
            </a:r>
            <a:r>
              <a:rPr lang="en-US" altLang="zh-CN" sz="2000" dirty="0"/>
              <a:t>2</a:t>
            </a:r>
            <a:r>
              <a:rPr lang="zh-CN" altLang="en-US" sz="2000" dirty="0"/>
              <a:t>步</a:t>
            </a:r>
            <a:endParaRPr lang="en-US" altLang="zh-CN" sz="2000" dirty="0"/>
          </a:p>
          <a:p>
            <a:pPr marL="457200" indent="-457200">
              <a:lnSpc>
                <a:spcPct val="150000"/>
              </a:lnSpc>
              <a:buFont typeface="+mj-lt"/>
              <a:buAutoNum type="arabicPeriod"/>
            </a:pPr>
            <a:r>
              <a:rPr lang="zh-CN" altLang="en-US" sz="2000" dirty="0"/>
              <a:t>选择重新开始则跳转到第</a:t>
            </a:r>
            <a:r>
              <a:rPr lang="en-US" altLang="zh-CN" sz="2000" dirty="0"/>
              <a:t>1</a:t>
            </a:r>
            <a:r>
              <a:rPr lang="zh-CN" altLang="en-US" sz="2000" dirty="0"/>
              <a:t>步，否则退出游戏。</a:t>
            </a:r>
            <a:endParaRPr lang="en-US" altLang="zh-CN" sz="2000" dirty="0"/>
          </a:p>
          <a:p>
            <a:pPr marL="342900" indent="-342900">
              <a:lnSpc>
                <a:spcPct val="150000"/>
              </a:lnSpc>
              <a:buFont typeface="Wingdings" panose="05000000000000000000" pitchFamily="2" charset="2"/>
              <a:buChar char="Ø"/>
            </a:pPr>
            <a:endParaRPr lang="en-US" altLang="zh-CN" sz="2000" dirty="0"/>
          </a:p>
        </p:txBody>
      </p:sp>
      <p:pic>
        <p:nvPicPr>
          <p:cNvPr id="3" name="图片 2">
            <a:extLst>
              <a:ext uri="{FF2B5EF4-FFF2-40B4-BE49-F238E27FC236}">
                <a16:creationId xmlns:a16="http://schemas.microsoft.com/office/drawing/2014/main" id="{AD12BCD5-773F-1C61-530A-7031A1B4E564}"/>
              </a:ext>
            </a:extLst>
          </p:cNvPr>
          <p:cNvPicPr>
            <a:picLocks noChangeAspect="1"/>
          </p:cNvPicPr>
          <p:nvPr/>
        </p:nvPicPr>
        <p:blipFill>
          <a:blip r:embed="rId3"/>
          <a:stretch>
            <a:fillRect/>
          </a:stretch>
        </p:blipFill>
        <p:spPr>
          <a:xfrm>
            <a:off x="8081474" y="1448451"/>
            <a:ext cx="3703090" cy="5146805"/>
          </a:xfrm>
          <a:prstGeom prst="rect">
            <a:avLst/>
          </a:prstGeom>
        </p:spPr>
      </p:pic>
    </p:spTree>
    <p:extLst>
      <p:ext uri="{BB962C8B-B14F-4D97-AF65-F5344CB8AC3E}">
        <p14:creationId xmlns:p14="http://schemas.microsoft.com/office/powerpoint/2010/main" val="421113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42">
            <a:extLst>
              <a:ext uri="{FF2B5EF4-FFF2-40B4-BE49-F238E27FC236}">
                <a16:creationId xmlns:a16="http://schemas.microsoft.com/office/drawing/2014/main" id="{5399EF98-DDDC-0541-FD93-0372F8571E62}"/>
              </a:ext>
            </a:extLst>
          </p:cNvPr>
          <p:cNvSpPr txBox="1"/>
          <p:nvPr/>
        </p:nvSpPr>
        <p:spPr>
          <a:xfrm>
            <a:off x="2036743" y="491855"/>
            <a:ext cx="8463091" cy="492443"/>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3200" dirty="0">
                <a:solidFill>
                  <a:srgbClr val="447A8D"/>
                </a:solidFill>
              </a:rPr>
              <a:t>算法实现</a:t>
            </a:r>
          </a:p>
        </p:txBody>
      </p:sp>
      <p:sp>
        <p:nvSpPr>
          <p:cNvPr id="10" name="文本框 9">
            <a:extLst>
              <a:ext uri="{FF2B5EF4-FFF2-40B4-BE49-F238E27FC236}">
                <a16:creationId xmlns:a16="http://schemas.microsoft.com/office/drawing/2014/main" id="{0DF407E8-5D32-222C-1612-518577EAAC1A}"/>
              </a:ext>
            </a:extLst>
          </p:cNvPr>
          <p:cNvSpPr txBox="1"/>
          <p:nvPr/>
        </p:nvSpPr>
        <p:spPr>
          <a:xfrm>
            <a:off x="1789856" y="1271170"/>
            <a:ext cx="6724702" cy="2727798"/>
          </a:xfrm>
          <a:prstGeom prst="rect">
            <a:avLst/>
          </a:prstGeom>
          <a:noFill/>
        </p:spPr>
        <p:txBody>
          <a:bodyPr wrap="square">
            <a:spAutoFit/>
          </a:bodyPr>
          <a:lstStyle/>
          <a:p>
            <a:r>
              <a:rPr lang="zh-CN" altLang="en-US" sz="2400" b="1" dirty="0"/>
              <a:t>基本扫雷操作</a:t>
            </a:r>
          </a:p>
          <a:p>
            <a:pPr>
              <a:lnSpc>
                <a:spcPct val="150000"/>
              </a:lnSpc>
            </a:pPr>
            <a:r>
              <a:rPr lang="zh-CN" altLang="en-US" sz="1600" dirty="0"/>
              <a:t>对普通网格的探索 </a:t>
            </a:r>
            <a:r>
              <a:rPr lang="en-US" altLang="zh-CN" sz="1600" dirty="0"/>
              <a:t>sweep :: [[Int]] -&gt; [[Int]] -&gt; Int -&gt; [[Int]]</a:t>
            </a:r>
          </a:p>
          <a:p>
            <a:pPr>
              <a:lnSpc>
                <a:spcPct val="150000"/>
              </a:lnSpc>
            </a:pPr>
            <a:r>
              <a:rPr lang="zh-CN" altLang="en-US" sz="1600" dirty="0"/>
              <a:t>基本逻辑是对选中的网格进行探索：</a:t>
            </a:r>
            <a:endParaRPr lang="en-US" altLang="zh-CN" sz="1600" dirty="0"/>
          </a:p>
          <a:p>
            <a:pPr marL="342900" indent="-342900">
              <a:lnSpc>
                <a:spcPct val="150000"/>
              </a:lnSpc>
              <a:buFont typeface="Arial" panose="020B0604020202020204" pitchFamily="34" charset="0"/>
              <a:buChar char="•"/>
            </a:pPr>
            <a:r>
              <a:rPr lang="zh-CN" altLang="en-US" sz="1600" dirty="0"/>
              <a:t>若选中网格为</a:t>
            </a:r>
            <a:r>
              <a:rPr lang="en-US" altLang="zh-CN" sz="1600" dirty="0"/>
              <a:t>flag</a:t>
            </a:r>
            <a:r>
              <a:rPr lang="zh-CN" altLang="en-US" sz="1600" dirty="0"/>
              <a:t>或</a:t>
            </a:r>
            <a:r>
              <a:rPr lang="en-US" altLang="zh-CN" sz="1600" dirty="0" err="1"/>
              <a:t>nonVisited</a:t>
            </a:r>
            <a:r>
              <a:rPr lang="zh-CN" altLang="en-US" sz="1600" dirty="0"/>
              <a:t>则先将其状态转换为</a:t>
            </a:r>
            <a:r>
              <a:rPr lang="en-US" altLang="zh-CN" sz="1600" dirty="0"/>
              <a:t>visited</a:t>
            </a:r>
            <a:r>
              <a:rPr lang="zh-CN" altLang="en-US" sz="1600" dirty="0"/>
              <a:t>，若其网格值为</a:t>
            </a:r>
            <a:r>
              <a:rPr lang="en-US" altLang="zh-CN" sz="1600" dirty="0"/>
              <a:t>0</a:t>
            </a:r>
            <a:r>
              <a:rPr lang="zh-CN" altLang="en-US" sz="1600" dirty="0"/>
              <a:t>则对其周围</a:t>
            </a:r>
            <a:r>
              <a:rPr lang="en-US" altLang="zh-CN" sz="1600" dirty="0"/>
              <a:t>8</a:t>
            </a:r>
            <a:r>
              <a:rPr lang="zh-CN" altLang="en-US" sz="1600" dirty="0"/>
              <a:t>个网格递归进行探索，否则终止探索</a:t>
            </a:r>
            <a:endParaRPr lang="en-US" altLang="zh-CN" sz="1600" dirty="0"/>
          </a:p>
          <a:p>
            <a:pPr marL="342900" indent="-342900">
              <a:lnSpc>
                <a:spcPct val="150000"/>
              </a:lnSpc>
              <a:buFont typeface="Arial" panose="020B0604020202020204" pitchFamily="34" charset="0"/>
              <a:buChar char="•"/>
            </a:pPr>
            <a:r>
              <a:rPr lang="zh-CN" altLang="en-US" sz="1600" dirty="0"/>
              <a:t>若选中网格为</a:t>
            </a:r>
            <a:r>
              <a:rPr lang="en-US" altLang="zh-CN" sz="1600" dirty="0"/>
              <a:t>visited</a:t>
            </a:r>
            <a:r>
              <a:rPr lang="zh-CN" altLang="en-US" sz="1600" dirty="0"/>
              <a:t>会对其进行单格推断（会在后面介绍），根据其周围信息确定其周围是否有确定的解。</a:t>
            </a:r>
            <a:endParaRPr lang="en-US" altLang="zh-CN" sz="1600" dirty="0"/>
          </a:p>
        </p:txBody>
      </p:sp>
      <p:pic>
        <p:nvPicPr>
          <p:cNvPr id="3" name="图片 2">
            <a:extLst>
              <a:ext uri="{FF2B5EF4-FFF2-40B4-BE49-F238E27FC236}">
                <a16:creationId xmlns:a16="http://schemas.microsoft.com/office/drawing/2014/main" id="{D2C9FE6A-860C-DBE6-212D-5759B3AD4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886" y="3844120"/>
            <a:ext cx="2927850" cy="2948566"/>
          </a:xfrm>
          <a:prstGeom prst="rect">
            <a:avLst/>
          </a:prstGeom>
        </p:spPr>
      </p:pic>
      <p:pic>
        <p:nvPicPr>
          <p:cNvPr id="5" name="图片 4">
            <a:extLst>
              <a:ext uri="{FF2B5EF4-FFF2-40B4-BE49-F238E27FC236}">
                <a16:creationId xmlns:a16="http://schemas.microsoft.com/office/drawing/2014/main" id="{76179A77-411B-7334-C61E-FE27B75B3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9994" y="3844120"/>
            <a:ext cx="2927850" cy="2948566"/>
          </a:xfrm>
          <a:prstGeom prst="rect">
            <a:avLst/>
          </a:prstGeom>
        </p:spPr>
      </p:pic>
      <p:pic>
        <p:nvPicPr>
          <p:cNvPr id="8" name="图片 7">
            <a:extLst>
              <a:ext uri="{FF2B5EF4-FFF2-40B4-BE49-F238E27FC236}">
                <a16:creationId xmlns:a16="http://schemas.microsoft.com/office/drawing/2014/main" id="{5A3A2D97-3AFF-641B-72A7-098741545C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3779" y="3107187"/>
            <a:ext cx="3784915" cy="3685499"/>
          </a:xfrm>
          <a:prstGeom prst="rect">
            <a:avLst/>
          </a:prstGeom>
        </p:spPr>
      </p:pic>
    </p:spTree>
    <p:extLst>
      <p:ext uri="{BB962C8B-B14F-4D97-AF65-F5344CB8AC3E}">
        <p14:creationId xmlns:p14="http://schemas.microsoft.com/office/powerpoint/2010/main" val="4169406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42">
            <a:extLst>
              <a:ext uri="{FF2B5EF4-FFF2-40B4-BE49-F238E27FC236}">
                <a16:creationId xmlns:a16="http://schemas.microsoft.com/office/drawing/2014/main" id="{5399EF98-DDDC-0541-FD93-0372F8571E62}"/>
              </a:ext>
            </a:extLst>
          </p:cNvPr>
          <p:cNvSpPr txBox="1"/>
          <p:nvPr/>
        </p:nvSpPr>
        <p:spPr>
          <a:xfrm>
            <a:off x="2036743" y="491855"/>
            <a:ext cx="2535257" cy="492443"/>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3200" dirty="0">
                <a:solidFill>
                  <a:srgbClr val="447A8D"/>
                </a:solidFill>
              </a:rPr>
              <a:t>算法实现</a:t>
            </a:r>
          </a:p>
        </p:txBody>
      </p:sp>
      <p:sp>
        <p:nvSpPr>
          <p:cNvPr id="10" name="文本框 9">
            <a:extLst>
              <a:ext uri="{FF2B5EF4-FFF2-40B4-BE49-F238E27FC236}">
                <a16:creationId xmlns:a16="http://schemas.microsoft.com/office/drawing/2014/main" id="{0DF407E8-5D32-222C-1612-518577EAAC1A}"/>
              </a:ext>
            </a:extLst>
          </p:cNvPr>
          <p:cNvSpPr txBox="1"/>
          <p:nvPr/>
        </p:nvSpPr>
        <p:spPr>
          <a:xfrm>
            <a:off x="1789856" y="1271170"/>
            <a:ext cx="6724702" cy="1716817"/>
          </a:xfrm>
          <a:prstGeom prst="rect">
            <a:avLst/>
          </a:prstGeom>
          <a:noFill/>
        </p:spPr>
        <p:txBody>
          <a:bodyPr wrap="square">
            <a:spAutoFit/>
          </a:bodyPr>
          <a:lstStyle/>
          <a:p>
            <a:pPr>
              <a:lnSpc>
                <a:spcPct val="150000"/>
              </a:lnSpc>
            </a:pPr>
            <a:r>
              <a:rPr lang="zh-CN" altLang="en-US" sz="2400" b="1" dirty="0"/>
              <a:t>标记雷和去除雷标</a:t>
            </a:r>
            <a:endParaRPr lang="en-US" altLang="zh-CN" sz="2400" b="1" dirty="0"/>
          </a:p>
          <a:p>
            <a:pPr>
              <a:lnSpc>
                <a:spcPct val="150000"/>
              </a:lnSpc>
            </a:pPr>
            <a:r>
              <a:rPr lang="zh-CN" altLang="en-US" sz="1600" dirty="0"/>
              <a:t>对普通网格标记雷 </a:t>
            </a:r>
            <a:r>
              <a:rPr lang="en-US" altLang="zh-CN" sz="1600" dirty="0" err="1"/>
              <a:t>setFlag</a:t>
            </a:r>
            <a:r>
              <a:rPr lang="en-US" altLang="zh-CN" sz="1600" dirty="0"/>
              <a:t> :: [[Int]] -&gt; [[Int]] -&gt; Int -&gt; [[Int]]</a:t>
            </a:r>
          </a:p>
          <a:p>
            <a:pPr>
              <a:lnSpc>
                <a:spcPct val="150000"/>
              </a:lnSpc>
            </a:pPr>
            <a:r>
              <a:rPr lang="zh-CN" altLang="en-US" sz="1600" dirty="0"/>
              <a:t>去除雷标：</a:t>
            </a:r>
            <a:r>
              <a:rPr lang="en-US" altLang="zh-CN" sz="1600" dirty="0" err="1"/>
              <a:t>unsetFlag</a:t>
            </a:r>
            <a:r>
              <a:rPr lang="en-US" altLang="zh-CN" sz="1600" dirty="0"/>
              <a:t> :: [[Int]] -&gt; [[Int]] -&gt; Int -&gt; [[Int]]</a:t>
            </a:r>
          </a:p>
          <a:p>
            <a:pPr>
              <a:lnSpc>
                <a:spcPct val="150000"/>
              </a:lnSpc>
            </a:pPr>
            <a:r>
              <a:rPr lang="zh-CN" altLang="en-US" sz="1600" dirty="0"/>
              <a:t>标记或去除雷后会更新剩余雷数。</a:t>
            </a:r>
            <a:endParaRPr lang="en-US" altLang="zh-CN" sz="1600" dirty="0"/>
          </a:p>
        </p:txBody>
      </p:sp>
      <p:pic>
        <p:nvPicPr>
          <p:cNvPr id="4" name="图片 3">
            <a:extLst>
              <a:ext uri="{FF2B5EF4-FFF2-40B4-BE49-F238E27FC236}">
                <a16:creationId xmlns:a16="http://schemas.microsoft.com/office/drawing/2014/main" id="{C4ABCC23-2587-B9F4-605A-10B8763CE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391" y="2987987"/>
            <a:ext cx="3913473" cy="3810680"/>
          </a:xfrm>
          <a:prstGeom prst="rect">
            <a:avLst/>
          </a:prstGeom>
        </p:spPr>
      </p:pic>
      <p:pic>
        <p:nvPicPr>
          <p:cNvPr id="7" name="图片 6">
            <a:extLst>
              <a:ext uri="{FF2B5EF4-FFF2-40B4-BE49-F238E27FC236}">
                <a16:creationId xmlns:a16="http://schemas.microsoft.com/office/drawing/2014/main" id="{AFCD6043-F3A3-0D53-8B6F-AE0471AE9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0399" y="2987987"/>
            <a:ext cx="3913473" cy="3810680"/>
          </a:xfrm>
          <a:prstGeom prst="rect">
            <a:avLst/>
          </a:prstGeom>
        </p:spPr>
      </p:pic>
      <p:pic>
        <p:nvPicPr>
          <p:cNvPr id="12" name="图片 11">
            <a:extLst>
              <a:ext uri="{FF2B5EF4-FFF2-40B4-BE49-F238E27FC236}">
                <a16:creationId xmlns:a16="http://schemas.microsoft.com/office/drawing/2014/main" id="{A70DF8B1-5650-581A-9345-FE011CF483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9662" y="59333"/>
            <a:ext cx="3320343" cy="3297124"/>
          </a:xfrm>
          <a:prstGeom prst="rect">
            <a:avLst/>
          </a:prstGeom>
        </p:spPr>
      </p:pic>
    </p:spTree>
    <p:extLst>
      <p:ext uri="{BB962C8B-B14F-4D97-AF65-F5344CB8AC3E}">
        <p14:creationId xmlns:p14="http://schemas.microsoft.com/office/powerpoint/2010/main" val="1143028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42">
            <a:extLst>
              <a:ext uri="{FF2B5EF4-FFF2-40B4-BE49-F238E27FC236}">
                <a16:creationId xmlns:a16="http://schemas.microsoft.com/office/drawing/2014/main" id="{5399EF98-DDDC-0541-FD93-0372F8571E62}"/>
              </a:ext>
            </a:extLst>
          </p:cNvPr>
          <p:cNvSpPr txBox="1"/>
          <p:nvPr/>
        </p:nvSpPr>
        <p:spPr>
          <a:xfrm>
            <a:off x="2036743" y="491855"/>
            <a:ext cx="2535257" cy="492443"/>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3200" dirty="0">
                <a:solidFill>
                  <a:srgbClr val="447A8D"/>
                </a:solidFill>
              </a:rPr>
              <a:t>算法实现</a:t>
            </a:r>
          </a:p>
        </p:txBody>
      </p:sp>
      <p:sp>
        <p:nvSpPr>
          <p:cNvPr id="10" name="文本框 9">
            <a:extLst>
              <a:ext uri="{FF2B5EF4-FFF2-40B4-BE49-F238E27FC236}">
                <a16:creationId xmlns:a16="http://schemas.microsoft.com/office/drawing/2014/main" id="{0DF407E8-5D32-222C-1612-518577EAAC1A}"/>
              </a:ext>
            </a:extLst>
          </p:cNvPr>
          <p:cNvSpPr txBox="1"/>
          <p:nvPr/>
        </p:nvSpPr>
        <p:spPr>
          <a:xfrm>
            <a:off x="1789855" y="1271170"/>
            <a:ext cx="8473817" cy="1347485"/>
          </a:xfrm>
          <a:prstGeom prst="rect">
            <a:avLst/>
          </a:prstGeom>
          <a:noFill/>
        </p:spPr>
        <p:txBody>
          <a:bodyPr wrap="square">
            <a:spAutoFit/>
          </a:bodyPr>
          <a:lstStyle/>
          <a:p>
            <a:pPr>
              <a:lnSpc>
                <a:spcPct val="150000"/>
              </a:lnSpc>
            </a:pPr>
            <a:r>
              <a:rPr lang="zh-CN" altLang="en-US" sz="2400" b="1" dirty="0"/>
              <a:t>自动扫雷</a:t>
            </a:r>
            <a:r>
              <a:rPr lang="en-US" altLang="zh-CN" sz="2400" b="1" dirty="0"/>
              <a:t>——</a:t>
            </a:r>
            <a:r>
              <a:rPr lang="zh-CN" altLang="en-US" sz="2400" b="1" dirty="0"/>
              <a:t>随机扫雷</a:t>
            </a:r>
            <a:endParaRPr lang="en-US" altLang="zh-CN" sz="2400" b="1" dirty="0"/>
          </a:p>
          <a:p>
            <a:pPr>
              <a:lnSpc>
                <a:spcPct val="150000"/>
              </a:lnSpc>
            </a:pPr>
            <a:r>
              <a:rPr lang="en-US" altLang="zh-CN" sz="1600" dirty="0" err="1"/>
              <a:t>randomMine</a:t>
            </a:r>
            <a:r>
              <a:rPr lang="en-US" altLang="zh-CN" sz="1600" dirty="0"/>
              <a:t> :: </a:t>
            </a:r>
            <a:r>
              <a:rPr lang="en-US" altLang="zh-CN" sz="1600" dirty="0" err="1"/>
              <a:t>RandomGen</a:t>
            </a:r>
            <a:r>
              <a:rPr lang="en-US" altLang="zh-CN" sz="1600" dirty="0"/>
              <a:t> g =&gt; [[Int]] -&gt; [[Int]] -&gt; g -&gt; [[Int]]</a:t>
            </a:r>
          </a:p>
          <a:p>
            <a:pPr>
              <a:lnSpc>
                <a:spcPct val="150000"/>
              </a:lnSpc>
            </a:pPr>
            <a:r>
              <a:rPr lang="zh-CN" altLang="en-US" sz="1600" dirty="0"/>
              <a:t>随机扫雷将根据提供的随机数种子从</a:t>
            </a:r>
            <a:r>
              <a:rPr lang="en-US" altLang="zh-CN" sz="1600" dirty="0" err="1"/>
              <a:t>nonVisited</a:t>
            </a:r>
            <a:r>
              <a:rPr lang="zh-CN" altLang="en-US" sz="1600" dirty="0"/>
              <a:t>的网格中随机选一个进行</a:t>
            </a:r>
            <a:r>
              <a:rPr lang="en-US" altLang="zh-CN" sz="1600" dirty="0"/>
              <a:t>sweep</a:t>
            </a:r>
            <a:r>
              <a:rPr lang="zh-CN" altLang="en-US" sz="1600" dirty="0"/>
              <a:t>操作</a:t>
            </a:r>
            <a:endParaRPr lang="en-US" altLang="zh-CN" sz="1600" dirty="0"/>
          </a:p>
        </p:txBody>
      </p:sp>
      <p:pic>
        <p:nvPicPr>
          <p:cNvPr id="3" name="图片 2">
            <a:extLst>
              <a:ext uri="{FF2B5EF4-FFF2-40B4-BE49-F238E27FC236}">
                <a16:creationId xmlns:a16="http://schemas.microsoft.com/office/drawing/2014/main" id="{C70FD5A7-46EA-2F7B-C16D-DA3D3CD49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2334" y="2676798"/>
            <a:ext cx="4086225" cy="4057650"/>
          </a:xfrm>
          <a:prstGeom prst="rect">
            <a:avLst/>
          </a:prstGeom>
        </p:spPr>
      </p:pic>
      <p:pic>
        <p:nvPicPr>
          <p:cNvPr id="11" name="图片 10">
            <a:extLst>
              <a:ext uri="{FF2B5EF4-FFF2-40B4-BE49-F238E27FC236}">
                <a16:creationId xmlns:a16="http://schemas.microsoft.com/office/drawing/2014/main" id="{BA8CB935-5543-0BEC-19BC-027408FB193A}"/>
              </a:ext>
            </a:extLst>
          </p:cNvPr>
          <p:cNvPicPr>
            <a:picLocks noChangeAspect="1"/>
          </p:cNvPicPr>
          <p:nvPr/>
        </p:nvPicPr>
        <p:blipFill rotWithShape="1">
          <a:blip r:embed="rId4">
            <a:extLst>
              <a:ext uri="{28A0092B-C50C-407E-A947-70E740481C1C}">
                <a14:useLocalDpi xmlns:a14="http://schemas.microsoft.com/office/drawing/2010/main" val="0"/>
              </a:ext>
            </a:extLst>
          </a:blip>
          <a:srcRect t="12975"/>
          <a:stretch/>
        </p:blipFill>
        <p:spPr>
          <a:xfrm>
            <a:off x="2036743" y="2676798"/>
            <a:ext cx="5017200" cy="4143537"/>
          </a:xfrm>
          <a:prstGeom prst="rect">
            <a:avLst/>
          </a:prstGeom>
        </p:spPr>
      </p:pic>
    </p:spTree>
    <p:extLst>
      <p:ext uri="{BB962C8B-B14F-4D97-AF65-F5344CB8AC3E}">
        <p14:creationId xmlns:p14="http://schemas.microsoft.com/office/powerpoint/2010/main" val="2626121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42">
            <a:extLst>
              <a:ext uri="{FF2B5EF4-FFF2-40B4-BE49-F238E27FC236}">
                <a16:creationId xmlns:a16="http://schemas.microsoft.com/office/drawing/2014/main" id="{5399EF98-DDDC-0541-FD93-0372F8571E62}"/>
              </a:ext>
            </a:extLst>
          </p:cNvPr>
          <p:cNvSpPr txBox="1"/>
          <p:nvPr/>
        </p:nvSpPr>
        <p:spPr>
          <a:xfrm>
            <a:off x="2036743" y="491855"/>
            <a:ext cx="2535257" cy="492443"/>
          </a:xfrm>
          <a:prstGeom prst="rect">
            <a:avLst/>
          </a:prstGeom>
          <a:noFill/>
          <a:ln>
            <a:noFill/>
          </a:ln>
        </p:spPr>
        <p:txBody>
          <a:bodyPr vert="horz" wrap="square" lIns="0" tIns="0" rIns="0" bIns="0" numCol="1" anchor="t" anchorCtr="0" compatLnSpc="1">
            <a:spAutoFit/>
          </a:bodyPr>
          <a:lstStyle>
            <a:defPPr>
              <a:defRPr lang="zh-CN"/>
            </a:defPPr>
            <a:lvl1pPr marL="0" marR="0" lvl="0" indent="0" defTabSz="914400" eaLnBrk="1" latinLnBrk="0" hangingPunct="1">
              <a:lnSpc>
                <a:spcPct val="100000"/>
              </a:lnSpc>
              <a:buClrTx/>
              <a:buSzTx/>
              <a:buFontTx/>
              <a:buNone/>
              <a:defRPr kumimoji="0" sz="2800" b="1" i="0" u="none" strike="noStrike" cap="none" normalizeH="0" baseline="0">
                <a:ln>
                  <a:noFill/>
                </a:ln>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zh-CN" altLang="en-US" sz="3200" dirty="0">
                <a:solidFill>
                  <a:srgbClr val="447A8D"/>
                </a:solidFill>
              </a:rPr>
              <a:t>算法实现</a:t>
            </a:r>
          </a:p>
        </p:txBody>
      </p:sp>
      <p:sp>
        <p:nvSpPr>
          <p:cNvPr id="10" name="文本框 9">
            <a:extLst>
              <a:ext uri="{FF2B5EF4-FFF2-40B4-BE49-F238E27FC236}">
                <a16:creationId xmlns:a16="http://schemas.microsoft.com/office/drawing/2014/main" id="{0DF407E8-5D32-222C-1612-518577EAAC1A}"/>
              </a:ext>
            </a:extLst>
          </p:cNvPr>
          <p:cNvSpPr txBox="1"/>
          <p:nvPr/>
        </p:nvSpPr>
        <p:spPr>
          <a:xfrm>
            <a:off x="1789855" y="1127418"/>
            <a:ext cx="10161793" cy="2455480"/>
          </a:xfrm>
          <a:prstGeom prst="rect">
            <a:avLst/>
          </a:prstGeom>
          <a:noFill/>
        </p:spPr>
        <p:txBody>
          <a:bodyPr wrap="square">
            <a:spAutoFit/>
          </a:bodyPr>
          <a:lstStyle/>
          <a:p>
            <a:pPr>
              <a:lnSpc>
                <a:spcPct val="150000"/>
              </a:lnSpc>
            </a:pPr>
            <a:r>
              <a:rPr lang="zh-CN" altLang="en-US" sz="2400" b="1" dirty="0"/>
              <a:t>自动扫雷</a:t>
            </a:r>
            <a:r>
              <a:rPr lang="en-US" altLang="zh-CN" sz="2400" b="1" dirty="0"/>
              <a:t>——</a:t>
            </a:r>
            <a:r>
              <a:rPr lang="zh-CN" altLang="en-US" sz="2400" b="1" dirty="0"/>
              <a:t>单格推断</a:t>
            </a:r>
            <a:endParaRPr lang="en-US" altLang="zh-CN" sz="2400" b="1" dirty="0"/>
          </a:p>
          <a:p>
            <a:pPr>
              <a:lnSpc>
                <a:spcPct val="150000"/>
              </a:lnSpc>
            </a:pPr>
            <a:r>
              <a:rPr lang="en-US" altLang="zh-CN" sz="1600" dirty="0" err="1"/>
              <a:t>deterministicMine</a:t>
            </a:r>
            <a:r>
              <a:rPr lang="en-US" altLang="zh-CN" sz="1600" dirty="0"/>
              <a:t> :: [[Int]] -&gt; [[Int]] -&gt; [[Int]]</a:t>
            </a:r>
          </a:p>
          <a:p>
            <a:pPr>
              <a:lnSpc>
                <a:spcPct val="150000"/>
              </a:lnSpc>
            </a:pPr>
            <a:r>
              <a:rPr lang="zh-CN" altLang="en-US" sz="1600" dirty="0"/>
              <a:t>单格推断会对位于边界的所有网格依次进行推断，并更新其周围的状态，推断依据如下：</a:t>
            </a:r>
            <a:endParaRPr lang="en-US" altLang="zh-CN" sz="1600" dirty="0"/>
          </a:p>
          <a:p>
            <a:pPr marL="285750" indent="-285750" algn="just">
              <a:lnSpc>
                <a:spcPct val="150000"/>
              </a:lnSpc>
              <a:buFont typeface="Arial" panose="020B0604020202020204" pitchFamily="34" charset="0"/>
              <a:buChar char="•"/>
            </a:pPr>
            <a:r>
              <a:rPr lang="en-US" altLang="zh-CN" sz="1600" dirty="0"/>
              <a:t>#</a:t>
            </a:r>
            <a:r>
              <a:rPr lang="zh-CN" altLang="zh-CN" sz="1600" dirty="0"/>
              <a:t>周围</a:t>
            </a:r>
            <a:r>
              <a:rPr lang="en-US" altLang="zh-CN" sz="1600" dirty="0"/>
              <a:t>flag == </a:t>
            </a:r>
            <a:r>
              <a:rPr lang="zh-CN" altLang="zh-CN" sz="1600" dirty="0"/>
              <a:t>自己的值（周围的炸弹都已确定，剩余</a:t>
            </a:r>
            <a:r>
              <a:rPr lang="en-US" altLang="zh-CN" sz="1600" dirty="0" err="1"/>
              <a:t>nonVisited</a:t>
            </a:r>
            <a:r>
              <a:rPr lang="zh-CN" altLang="zh-CN" sz="1600" dirty="0"/>
              <a:t>都可以变成</a:t>
            </a:r>
            <a:r>
              <a:rPr lang="en-US" altLang="zh-CN" sz="1600" dirty="0"/>
              <a:t>visited</a:t>
            </a:r>
            <a:r>
              <a:rPr lang="zh-CN" altLang="zh-CN" sz="1600" dirty="0"/>
              <a:t>）</a:t>
            </a:r>
          </a:p>
          <a:p>
            <a:pPr marL="285750" indent="-285750" algn="just">
              <a:lnSpc>
                <a:spcPct val="150000"/>
              </a:lnSpc>
              <a:buFont typeface="Arial" panose="020B0604020202020204" pitchFamily="34" charset="0"/>
              <a:buChar char="•"/>
            </a:pPr>
            <a:r>
              <a:rPr lang="en-US" altLang="zh-CN" sz="1600" dirty="0"/>
              <a:t>#</a:t>
            </a:r>
            <a:r>
              <a:rPr lang="zh-CN" altLang="zh-CN" sz="1600" dirty="0"/>
              <a:t>周围</a:t>
            </a:r>
            <a:r>
              <a:rPr lang="en-US" altLang="zh-CN" sz="1600" dirty="0" err="1"/>
              <a:t>nonVisited</a:t>
            </a:r>
            <a:r>
              <a:rPr lang="en-US" altLang="zh-CN" sz="1600" dirty="0"/>
              <a:t> + #</a:t>
            </a:r>
            <a:r>
              <a:rPr lang="zh-CN" altLang="zh-CN" sz="1600" dirty="0"/>
              <a:t>周围</a:t>
            </a:r>
            <a:r>
              <a:rPr lang="en-US" altLang="zh-CN" sz="1600" dirty="0"/>
              <a:t>flag == </a:t>
            </a:r>
            <a:r>
              <a:rPr lang="zh-CN" altLang="zh-CN" sz="1600" dirty="0"/>
              <a:t>自己的值（周围剩余</a:t>
            </a:r>
            <a:r>
              <a:rPr lang="en-US" altLang="zh-CN" sz="1600" dirty="0" err="1"/>
              <a:t>nonVisited</a:t>
            </a:r>
            <a:r>
              <a:rPr lang="zh-CN" altLang="zh-CN" sz="1600" dirty="0"/>
              <a:t>网格都是炸弹，都可以转换为</a:t>
            </a:r>
            <a:r>
              <a:rPr lang="en-US" altLang="zh-CN" sz="1600" dirty="0"/>
              <a:t>flag</a:t>
            </a:r>
            <a:r>
              <a:rPr lang="zh-CN" altLang="zh-CN" sz="1600" dirty="0"/>
              <a:t>状态）</a:t>
            </a:r>
          </a:p>
          <a:p>
            <a:pPr>
              <a:lnSpc>
                <a:spcPct val="150000"/>
              </a:lnSpc>
            </a:pPr>
            <a:endParaRPr lang="en-US" altLang="zh-CN" sz="1600" dirty="0"/>
          </a:p>
        </p:txBody>
      </p:sp>
      <p:pic>
        <p:nvPicPr>
          <p:cNvPr id="2" name="图片 1">
            <a:extLst>
              <a:ext uri="{FF2B5EF4-FFF2-40B4-BE49-F238E27FC236}">
                <a16:creationId xmlns:a16="http://schemas.microsoft.com/office/drawing/2014/main" id="{361AF84E-1DEA-CBC3-891A-2228D93799EA}"/>
              </a:ext>
            </a:extLst>
          </p:cNvPr>
          <p:cNvPicPr>
            <a:picLocks noChangeAspect="1"/>
          </p:cNvPicPr>
          <p:nvPr/>
        </p:nvPicPr>
        <p:blipFill>
          <a:blip r:embed="rId3"/>
          <a:stretch>
            <a:fillRect/>
          </a:stretch>
        </p:blipFill>
        <p:spPr>
          <a:xfrm>
            <a:off x="7176832" y="0"/>
            <a:ext cx="2191103" cy="2163575"/>
          </a:xfrm>
          <a:prstGeom prst="rect">
            <a:avLst/>
          </a:prstGeom>
        </p:spPr>
      </p:pic>
      <p:pic>
        <p:nvPicPr>
          <p:cNvPr id="4" name="图片 3">
            <a:extLst>
              <a:ext uri="{FF2B5EF4-FFF2-40B4-BE49-F238E27FC236}">
                <a16:creationId xmlns:a16="http://schemas.microsoft.com/office/drawing/2014/main" id="{12B6F758-A32B-07F1-8CD5-62A7F310D338}"/>
              </a:ext>
            </a:extLst>
          </p:cNvPr>
          <p:cNvPicPr>
            <a:picLocks noChangeAspect="1"/>
          </p:cNvPicPr>
          <p:nvPr/>
        </p:nvPicPr>
        <p:blipFill>
          <a:blip r:embed="rId4"/>
          <a:stretch>
            <a:fillRect/>
          </a:stretch>
        </p:blipFill>
        <p:spPr>
          <a:xfrm>
            <a:off x="9683809" y="0"/>
            <a:ext cx="2191103" cy="2178541"/>
          </a:xfrm>
          <a:prstGeom prst="rect">
            <a:avLst/>
          </a:prstGeom>
        </p:spPr>
      </p:pic>
      <p:pic>
        <p:nvPicPr>
          <p:cNvPr id="6" name="图片 5">
            <a:extLst>
              <a:ext uri="{FF2B5EF4-FFF2-40B4-BE49-F238E27FC236}">
                <a16:creationId xmlns:a16="http://schemas.microsoft.com/office/drawing/2014/main" id="{0DBE52EA-9A00-9C60-4ED0-AFBEE44241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0751" y="3196864"/>
            <a:ext cx="3654180" cy="3645623"/>
          </a:xfrm>
          <a:prstGeom prst="rect">
            <a:avLst/>
          </a:prstGeom>
        </p:spPr>
      </p:pic>
      <p:pic>
        <p:nvPicPr>
          <p:cNvPr id="8" name="图片 7">
            <a:extLst>
              <a:ext uri="{FF2B5EF4-FFF2-40B4-BE49-F238E27FC236}">
                <a16:creationId xmlns:a16="http://schemas.microsoft.com/office/drawing/2014/main" id="{6CA357FE-EFE6-B7EE-48A8-BD4C24D6BD0F}"/>
              </a:ext>
            </a:extLst>
          </p:cNvPr>
          <p:cNvPicPr>
            <a:picLocks noChangeAspect="1"/>
          </p:cNvPicPr>
          <p:nvPr/>
        </p:nvPicPr>
        <p:blipFill rotWithShape="1">
          <a:blip r:embed="rId6">
            <a:extLst>
              <a:ext uri="{28A0092B-C50C-407E-A947-70E740481C1C}">
                <a14:useLocalDpi xmlns:a14="http://schemas.microsoft.com/office/drawing/2010/main" val="0"/>
              </a:ext>
            </a:extLst>
          </a:blip>
          <a:srcRect t="17182"/>
          <a:stretch/>
        </p:blipFill>
        <p:spPr>
          <a:xfrm>
            <a:off x="2073648" y="3212377"/>
            <a:ext cx="4553742" cy="3645623"/>
          </a:xfrm>
          <a:prstGeom prst="rect">
            <a:avLst/>
          </a:prstGeom>
        </p:spPr>
      </p:pic>
    </p:spTree>
    <p:extLst>
      <p:ext uri="{BB962C8B-B14F-4D97-AF65-F5344CB8AC3E}">
        <p14:creationId xmlns:p14="http://schemas.microsoft.com/office/powerpoint/2010/main" val="26071925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8|0.8|0.7|0.7|0.6"/>
</p:tagLst>
</file>

<file path=ppt/tags/tag2.xml><?xml version="1.0" encoding="utf-8"?>
<p:tagLst xmlns:a="http://schemas.openxmlformats.org/drawingml/2006/main" xmlns:r="http://schemas.openxmlformats.org/officeDocument/2006/relationships" xmlns:p="http://schemas.openxmlformats.org/presentationml/2006/main">
  <p:tag name="TIMING" val="|1.8|0.8|0.7|0.7|0.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5071</TotalTime>
  <Words>2251</Words>
  <Application>Microsoft Office PowerPoint</Application>
  <PresentationFormat>宽屏</PresentationFormat>
  <Paragraphs>144</Paragraphs>
  <Slides>16</Slides>
  <Notes>16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16</vt:i4>
      </vt:variant>
    </vt:vector>
  </HeadingPairs>
  <TitlesOfParts>
    <vt:vector size="23" baseType="lpstr">
      <vt:lpstr>等线</vt:lpstr>
      <vt:lpstr>等线 Light</vt:lpstr>
      <vt:lpstr>微软雅黑</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MLOONG</dc:creator>
  <cp:lastModifiedBy>蔡 志杰</cp:lastModifiedBy>
  <cp:revision>618</cp:revision>
  <dcterms:created xsi:type="dcterms:W3CDTF">2019-03-06T05:17:17Z</dcterms:created>
  <dcterms:modified xsi:type="dcterms:W3CDTF">2022-12-10T06:23:00Z</dcterms:modified>
</cp:coreProperties>
</file>